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8" r:id="rId2"/>
    <p:sldMasterId id="2147483726" r:id="rId3"/>
    <p:sldMasterId id="2147483738" r:id="rId4"/>
  </p:sldMasterIdLst>
  <p:notesMasterIdLst>
    <p:notesMasterId r:id="rId27"/>
  </p:notesMasterIdLst>
  <p:handoutMasterIdLst>
    <p:handoutMasterId r:id="rId28"/>
  </p:handoutMasterIdLst>
  <p:sldIdLst>
    <p:sldId id="1243" r:id="rId5"/>
    <p:sldId id="1224" r:id="rId6"/>
    <p:sldId id="344" r:id="rId7"/>
    <p:sldId id="820" r:id="rId8"/>
    <p:sldId id="347" r:id="rId9"/>
    <p:sldId id="377" r:id="rId10"/>
    <p:sldId id="822" r:id="rId11"/>
    <p:sldId id="351" r:id="rId12"/>
    <p:sldId id="352" r:id="rId13"/>
    <p:sldId id="257" r:id="rId14"/>
    <p:sldId id="266" r:id="rId15"/>
    <p:sldId id="267" r:id="rId16"/>
    <p:sldId id="1249" r:id="rId17"/>
    <p:sldId id="1247" r:id="rId18"/>
    <p:sldId id="354" r:id="rId19"/>
    <p:sldId id="1255" r:id="rId20"/>
    <p:sldId id="356" r:id="rId21"/>
    <p:sldId id="357" r:id="rId22"/>
    <p:sldId id="1254" r:id="rId23"/>
    <p:sldId id="358" r:id="rId24"/>
    <p:sldId id="353" r:id="rId25"/>
    <p:sldId id="1248"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6" d="100"/>
          <a:sy n="76" d="100"/>
        </p:scale>
        <p:origin x="323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EF095F-FEB8-40FE-AFF1-622EDABE422B}"/>
              </a:ext>
            </a:extLst>
          </p:cNvPr>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r>
              <a:rPr lang="en-US" sz="1000">
                <a:latin typeface="Arial" panose="020B0604020202020204" pitchFamily="34" charset="0"/>
                <a:cs typeface="Arial" panose="020B0604020202020204" pitchFamily="34" charset="0"/>
              </a:rPr>
              <a:t>Class - The Book Of Revelation (15)</a:t>
            </a:r>
          </a:p>
        </p:txBody>
      </p:sp>
      <p:sp>
        <p:nvSpPr>
          <p:cNvPr id="3" name="Date Placeholder 2">
            <a:extLst>
              <a:ext uri="{FF2B5EF4-FFF2-40B4-BE49-F238E27FC236}">
                <a16:creationId xmlns:a16="http://schemas.microsoft.com/office/drawing/2014/main" id="{81017272-1FB5-4C44-A14D-D2EFF39F7CC0}"/>
              </a:ext>
            </a:extLst>
          </p:cNvPr>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r>
              <a:rPr lang="en-US" sz="1000">
                <a:latin typeface="Arial" panose="020B0604020202020204" pitchFamily="34" charset="0"/>
                <a:cs typeface="Arial" panose="020B0604020202020204" pitchFamily="34" charset="0"/>
              </a:rPr>
              <a:t>6/7/2020 pm</a:t>
            </a:r>
          </a:p>
        </p:txBody>
      </p:sp>
      <p:sp>
        <p:nvSpPr>
          <p:cNvPr id="4" name="Footer Placeholder 3">
            <a:extLst>
              <a:ext uri="{FF2B5EF4-FFF2-40B4-BE49-F238E27FC236}">
                <a16:creationId xmlns:a16="http://schemas.microsoft.com/office/drawing/2014/main" id="{6968F388-D818-4F60-94E6-E006F2B018EA}"/>
              </a:ext>
            </a:extLst>
          </p:cNvPr>
          <p:cNvSpPr>
            <a:spLocks noGrp="1"/>
          </p:cNvSpPr>
          <p:nvPr>
            <p:ph type="ftr" sz="quarter" idx="2"/>
          </p:nvPr>
        </p:nvSpPr>
        <p:spPr>
          <a:xfrm>
            <a:off x="0" y="9120653"/>
            <a:ext cx="3170357" cy="480547"/>
          </a:xfrm>
          <a:prstGeom prst="rect">
            <a:avLst/>
          </a:prstGeom>
        </p:spPr>
        <p:txBody>
          <a:bodyPr vert="horz" lIns="93790" tIns="46895" rIns="93790" bIns="46895"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AFCFB4FE-47EB-4BF6-936E-2A4E3D682350}"/>
              </a:ext>
            </a:extLst>
          </p:cNvPr>
          <p:cNvSpPr>
            <a:spLocks noGrp="1"/>
          </p:cNvSpPr>
          <p:nvPr>
            <p:ph type="sldNum" sz="quarter" idx="3"/>
          </p:nvPr>
        </p:nvSpPr>
        <p:spPr>
          <a:xfrm>
            <a:off x="4143209" y="9120653"/>
            <a:ext cx="3170357" cy="480547"/>
          </a:xfrm>
          <a:prstGeom prst="rect">
            <a:avLst/>
          </a:prstGeom>
        </p:spPr>
        <p:txBody>
          <a:bodyPr vert="horz" lIns="93790" tIns="46895" rIns="93790" bIns="46895" rtlCol="0" anchor="b"/>
          <a:lstStyle>
            <a:lvl1pPr algn="r">
              <a:defRPr sz="1200"/>
            </a:lvl1pPr>
          </a:lstStyle>
          <a:p>
            <a:fld id="{977D203B-BB9F-4EB9-AB97-243F4D181476}"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41007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r>
              <a:rPr lang="en-US"/>
              <a:t>Class - The Book Of Revelation (15)</a:t>
            </a:r>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r>
              <a:rPr lang="en-US"/>
              <a:t>6/7/2020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4D0F3BBD-9632-48CC-895C-C1A244F0E16B}" type="slidenum">
              <a:rPr lang="en-US" smtClean="0"/>
              <a:t>‹#›</a:t>
            </a:fld>
            <a:endParaRPr lang="en-US"/>
          </a:p>
        </p:txBody>
      </p:sp>
    </p:spTree>
    <p:extLst>
      <p:ext uri="{BB962C8B-B14F-4D97-AF65-F5344CB8AC3E}">
        <p14:creationId xmlns:p14="http://schemas.microsoft.com/office/powerpoint/2010/main" val="392609756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A2DB3-0BFD-4394-B47E-746992008D17}" type="slidenum">
              <a:rPr lang="en-US" smtClean="0"/>
              <a:t>10</a:t>
            </a:fld>
            <a:endParaRPr lang="en-US"/>
          </a:p>
        </p:txBody>
      </p:sp>
      <p:sp>
        <p:nvSpPr>
          <p:cNvPr id="5" name="Date Placeholder 4">
            <a:extLst>
              <a:ext uri="{FF2B5EF4-FFF2-40B4-BE49-F238E27FC236}">
                <a16:creationId xmlns:a16="http://schemas.microsoft.com/office/drawing/2014/main" id="{DAAFA64C-2137-4880-B6BF-DE3A30F98849}"/>
              </a:ext>
            </a:extLst>
          </p:cNvPr>
          <p:cNvSpPr>
            <a:spLocks noGrp="1"/>
          </p:cNvSpPr>
          <p:nvPr>
            <p:ph type="dt" idx="1"/>
          </p:nvPr>
        </p:nvSpPr>
        <p:spPr/>
        <p:txBody>
          <a:bodyPr/>
          <a:lstStyle/>
          <a:p>
            <a:r>
              <a:rPr lang="en-US"/>
              <a:t>6/7/2020 pm</a:t>
            </a:r>
          </a:p>
        </p:txBody>
      </p:sp>
      <p:sp>
        <p:nvSpPr>
          <p:cNvPr id="6" name="Footer Placeholder 5">
            <a:extLst>
              <a:ext uri="{FF2B5EF4-FFF2-40B4-BE49-F238E27FC236}">
                <a16:creationId xmlns:a16="http://schemas.microsoft.com/office/drawing/2014/main" id="{6C4CC212-4A7F-4E50-93F9-9E09929C543B}"/>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DBA50F3A-A3C5-4DE2-A639-5413F024D887}"/>
              </a:ext>
            </a:extLst>
          </p:cNvPr>
          <p:cNvSpPr>
            <a:spLocks noGrp="1"/>
          </p:cNvSpPr>
          <p:nvPr>
            <p:ph type="hdr" sz="quarter"/>
          </p:nvPr>
        </p:nvSpPr>
        <p:spPr/>
        <p:txBody>
          <a:bodyPr/>
          <a:lstStyle/>
          <a:p>
            <a:r>
              <a:rPr lang="en-US"/>
              <a:t>Class - The Book Of Revelation (15)</a:t>
            </a:r>
          </a:p>
        </p:txBody>
      </p:sp>
    </p:spTree>
    <p:extLst>
      <p:ext uri="{BB962C8B-B14F-4D97-AF65-F5344CB8AC3E}">
        <p14:creationId xmlns:p14="http://schemas.microsoft.com/office/powerpoint/2010/main" val="94523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506">
              <a:defRPr/>
            </a:pPr>
            <a:fld id="{10EA2DB3-0BFD-4394-B47E-746992008D17}" type="slidenum">
              <a:rPr lang="en-US">
                <a:solidFill>
                  <a:prstClr val="black"/>
                </a:solidFill>
                <a:latin typeface="Calibri"/>
              </a:rPr>
              <a:pPr defTabSz="966506">
                <a:defRPr/>
              </a:pPr>
              <a:t>11</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DB388554-4948-436B-8294-2B9CE33E7350}"/>
              </a:ext>
            </a:extLst>
          </p:cNvPr>
          <p:cNvSpPr>
            <a:spLocks noGrp="1"/>
          </p:cNvSpPr>
          <p:nvPr>
            <p:ph type="dt" idx="1"/>
          </p:nvPr>
        </p:nvSpPr>
        <p:spPr/>
        <p:txBody>
          <a:bodyPr/>
          <a:lstStyle/>
          <a:p>
            <a:r>
              <a:rPr lang="en-US"/>
              <a:t>6/7/2020 pm</a:t>
            </a:r>
          </a:p>
        </p:txBody>
      </p:sp>
      <p:sp>
        <p:nvSpPr>
          <p:cNvPr id="6" name="Footer Placeholder 5">
            <a:extLst>
              <a:ext uri="{FF2B5EF4-FFF2-40B4-BE49-F238E27FC236}">
                <a16:creationId xmlns:a16="http://schemas.microsoft.com/office/drawing/2014/main" id="{CA79176F-70F7-4565-8FD8-B5F5CAA3F2BB}"/>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7FA60D77-E963-4643-84DA-8D60AE71C60B}"/>
              </a:ext>
            </a:extLst>
          </p:cNvPr>
          <p:cNvSpPr>
            <a:spLocks noGrp="1"/>
          </p:cNvSpPr>
          <p:nvPr>
            <p:ph type="hdr" sz="quarter"/>
          </p:nvPr>
        </p:nvSpPr>
        <p:spPr/>
        <p:txBody>
          <a:bodyPr/>
          <a:lstStyle/>
          <a:p>
            <a:r>
              <a:rPr lang="en-US"/>
              <a:t>Class - The Book Of Revelation (15)</a:t>
            </a:r>
          </a:p>
        </p:txBody>
      </p:sp>
    </p:spTree>
    <p:extLst>
      <p:ext uri="{BB962C8B-B14F-4D97-AF65-F5344CB8AC3E}">
        <p14:creationId xmlns:p14="http://schemas.microsoft.com/office/powerpoint/2010/main" val="284310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506">
              <a:defRPr/>
            </a:pPr>
            <a:fld id="{10EA2DB3-0BFD-4394-B47E-746992008D17}" type="slidenum">
              <a:rPr lang="en-US">
                <a:solidFill>
                  <a:prstClr val="black"/>
                </a:solidFill>
                <a:latin typeface="Calibri"/>
              </a:rPr>
              <a:pPr defTabSz="966506">
                <a:defRPr/>
              </a:pPr>
              <a:t>12</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8FB1E4F6-5546-4BBC-B447-5DD6B1E7E057}"/>
              </a:ext>
            </a:extLst>
          </p:cNvPr>
          <p:cNvSpPr>
            <a:spLocks noGrp="1"/>
          </p:cNvSpPr>
          <p:nvPr>
            <p:ph type="dt" idx="1"/>
          </p:nvPr>
        </p:nvSpPr>
        <p:spPr/>
        <p:txBody>
          <a:bodyPr/>
          <a:lstStyle/>
          <a:p>
            <a:r>
              <a:rPr lang="en-US"/>
              <a:t>6/7/2020 pm</a:t>
            </a:r>
          </a:p>
        </p:txBody>
      </p:sp>
      <p:sp>
        <p:nvSpPr>
          <p:cNvPr id="6" name="Footer Placeholder 5">
            <a:extLst>
              <a:ext uri="{FF2B5EF4-FFF2-40B4-BE49-F238E27FC236}">
                <a16:creationId xmlns:a16="http://schemas.microsoft.com/office/drawing/2014/main" id="{F6EA5BAB-4EA3-4598-A459-1318CB2236FC}"/>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60E6FE44-8133-4FB0-A38E-C7C8FE4F5924}"/>
              </a:ext>
            </a:extLst>
          </p:cNvPr>
          <p:cNvSpPr>
            <a:spLocks noGrp="1"/>
          </p:cNvSpPr>
          <p:nvPr>
            <p:ph type="hdr" sz="quarter"/>
          </p:nvPr>
        </p:nvSpPr>
        <p:spPr/>
        <p:txBody>
          <a:bodyPr/>
          <a:lstStyle/>
          <a:p>
            <a:r>
              <a:rPr lang="en-US"/>
              <a:t>Class - The Book Of Revelation (15)</a:t>
            </a:r>
          </a:p>
        </p:txBody>
      </p:sp>
    </p:spTree>
    <p:extLst>
      <p:ext uri="{BB962C8B-B14F-4D97-AF65-F5344CB8AC3E}">
        <p14:creationId xmlns:p14="http://schemas.microsoft.com/office/powerpoint/2010/main" val="176652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812821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209866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862999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36500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988748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8082173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093031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3789894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2449293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3630574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144906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669806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2835207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2101656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2280004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1661185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42699261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29905680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5979459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3023353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240663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538309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2811842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0462593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8204863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96741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4237223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382374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D4FD36-E8EA-44B9-9858-D92938697733}" type="datetimeFigureOut">
              <a:rPr lang="en-US" smtClean="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2451717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4FD36-E8EA-44B9-9858-D92938697733}" type="datetimeFigureOut">
              <a:rPr lang="en-US" smtClean="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1792342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4FD36-E8EA-44B9-9858-D92938697733}" type="datetimeFigureOut">
              <a:rPr lang="en-US" smtClean="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1300957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D4FD36-E8EA-44B9-9858-D92938697733}" type="datetimeFigureOut">
              <a:rPr lang="en-US" smtClean="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4240830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D4FD36-E8EA-44B9-9858-D92938697733}" type="datetimeFigureOut">
              <a:rPr lang="en-US" smtClean="0"/>
              <a:t>6/7/2020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410565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401155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D4FD36-E8EA-44B9-9858-D92938697733}" type="datetimeFigureOut">
              <a:rPr lang="en-US" smtClean="0"/>
              <a:t>6/7/2020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3251182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4FD36-E8EA-44B9-9858-D92938697733}" type="datetimeFigureOut">
              <a:rPr lang="en-US" smtClean="0"/>
              <a:t>6/7/2020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2488578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4FD36-E8EA-44B9-9858-D92938697733}" type="datetimeFigureOut">
              <a:rPr lang="en-US" smtClean="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3397049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4FD36-E8EA-44B9-9858-D92938697733}" type="datetimeFigureOut">
              <a:rPr lang="en-US" smtClean="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1180595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4FD36-E8EA-44B9-9858-D92938697733}" type="datetimeFigureOut">
              <a:rPr lang="en-US" smtClean="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702492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4FD36-E8EA-44B9-9858-D92938697733}" type="datetimeFigureOut">
              <a:rPr lang="en-US" smtClean="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66A13-B59A-448E-AAD5-D16C8BF06D7B}" type="slidenum">
              <a:rPr lang="en-US" smtClean="0"/>
              <a:t>‹#›</a:t>
            </a:fld>
            <a:endParaRPr lang="en-US"/>
          </a:p>
        </p:txBody>
      </p:sp>
    </p:spTree>
    <p:extLst>
      <p:ext uri="{BB962C8B-B14F-4D97-AF65-F5344CB8AC3E}">
        <p14:creationId xmlns:p14="http://schemas.microsoft.com/office/powerpoint/2010/main" val="568935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256313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395440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513714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31342125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15573870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3697657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300359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092031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1174654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81566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6947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8252460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930565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4101381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769655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858296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7886068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649493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2473329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048346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1329793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1450831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282FA3C6-7C60-430F-B028-42B5104B86BE}" type="slidenum">
              <a:rPr lang="en-US" sz="1200" smtClean="0">
                <a:solidFill>
                  <a:prstClr val="black">
                    <a:tint val="75000"/>
                  </a:prstClr>
                </a:solidFill>
                <a:latin typeface="Calibri"/>
              </a:rPr>
              <a:pPr>
                <a:defRPr/>
              </a:pPr>
              <a:t>‹#›</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359312644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pPr>
            <a:fld id="{114E1C30-FBAE-4A11-A2F4-BC1000893AEE}" type="datetime2">
              <a:rPr lang="en-US" smtClean="0">
                <a:solidFill>
                  <a:prstClr val="black"/>
                </a:solidFill>
                <a:latin typeface="Arial" charset="0"/>
              </a:rPr>
              <a:pPr fontAlgn="base">
                <a:spcBef>
                  <a:spcPct val="0"/>
                </a:spcBef>
                <a:spcAft>
                  <a:spcPct val="0"/>
                </a:spcAft>
              </a:pPr>
              <a:t>Sunday, June 7, 2020</a:t>
            </a:fld>
            <a:endParaRPr lang="en-US">
              <a:solidFill>
                <a:prstClr val="black"/>
              </a:solidFill>
              <a:latin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lgn="ctr" fontAlgn="base">
              <a:spcBef>
                <a:spcPct val="0"/>
              </a:spcBef>
              <a:spcAft>
                <a:spcPct val="0"/>
              </a:spcAft>
            </a:pPr>
            <a:endParaRPr lang="en-US">
              <a:solidFill>
                <a:prstClr val="black"/>
              </a:solidFill>
              <a:latin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fontAlgn="base">
              <a:spcBef>
                <a:spcPct val="0"/>
              </a:spcBef>
              <a:spcAft>
                <a:spcPct val="0"/>
              </a:spcAft>
            </a:pPr>
            <a:fld id="{2B993406-65C4-4D22-BD95-804FD5C566B8}" type="slidenum">
              <a:rPr lang="en-US" smtClean="0">
                <a:solidFill>
                  <a:prstClr val="black"/>
                </a:solidFill>
                <a:latin typeface="Arial" charset="0"/>
              </a:rPr>
              <a:pPr fontAlgn="base">
                <a:spcBef>
                  <a:spcPct val="0"/>
                </a:spcBef>
                <a:spcAft>
                  <a:spcPct val="0"/>
                </a:spcAft>
              </a:pPr>
              <a:t>‹#›</a:t>
            </a:fld>
            <a:endParaRPr lang="en-US">
              <a:solidFill>
                <a:prstClr val="black"/>
              </a:solidFill>
              <a:latin typeface="Arial" charset="0"/>
            </a:endParaRPr>
          </a:p>
        </p:txBody>
      </p:sp>
    </p:spTree>
    <p:extLst>
      <p:ext uri="{BB962C8B-B14F-4D97-AF65-F5344CB8AC3E}">
        <p14:creationId xmlns:p14="http://schemas.microsoft.com/office/powerpoint/2010/main" val="325154254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4FD36-E8EA-44B9-9858-D92938697733}" type="datetimeFigureOut">
              <a:rPr lang="en-US" smtClean="0"/>
              <a:t>6/7/2020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66A13-B59A-448E-AAD5-D16C8BF06D7B}" type="slidenum">
              <a:rPr lang="en-US" smtClean="0"/>
              <a:t>‹#›</a:t>
            </a:fld>
            <a:endParaRPr lang="en-US"/>
          </a:p>
        </p:txBody>
      </p:sp>
    </p:spTree>
    <p:extLst>
      <p:ext uri="{BB962C8B-B14F-4D97-AF65-F5344CB8AC3E}">
        <p14:creationId xmlns:p14="http://schemas.microsoft.com/office/powerpoint/2010/main" val="135168739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3195825"/>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holylandphotos.org/browse.asp?s=1,3,7,23,106&amp;img=TWCSSM0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June 7,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28636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Smy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0"/>
            <a:ext cx="634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441325" y="528935"/>
            <a:ext cx="1228221" cy="461665"/>
          </a:xfrm>
          <a:prstGeom prst="rect">
            <a:avLst/>
          </a:prstGeom>
          <a:noFill/>
          <a:ln w="28575">
            <a:no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Times New Roman" pitchFamily="18" charset="0"/>
              </a:rPr>
              <a:t>Smyrna</a:t>
            </a:r>
          </a:p>
        </p:txBody>
      </p:sp>
      <p:sp>
        <p:nvSpPr>
          <p:cNvPr id="3075" name="Line 3"/>
          <p:cNvSpPr>
            <a:spLocks noChangeShapeType="1"/>
          </p:cNvSpPr>
          <p:nvPr/>
        </p:nvSpPr>
        <p:spPr bwMode="auto">
          <a:xfrm flipH="1" flipV="1">
            <a:off x="1219199" y="990599"/>
            <a:ext cx="3060569" cy="2987511"/>
          </a:xfrm>
          <a:prstGeom prst="line">
            <a:avLst/>
          </a:prstGeom>
          <a:noFill/>
          <a:ln w="47625">
            <a:solidFill>
              <a:schemeClr val="tx1"/>
            </a:solidFill>
            <a:round/>
            <a:headEnd type="triangle" w="med" len="lg"/>
            <a:tailEnd/>
          </a:ln>
          <a:extLst>
            <a:ext uri="{909E8E84-426E-40DD-AFC4-6F175D3DCCD1}">
              <a14:hiddenFill xmlns:a14="http://schemas.microsoft.com/office/drawing/2010/main">
                <a:noFill/>
              </a14:hiddenFill>
            </a:ext>
          </a:extLst>
        </p:spPr>
        <p:txBody>
          <a:bodyPr/>
          <a:lstStyle/>
          <a:p>
            <a:endParaRPr lang="en-US"/>
          </a:p>
        </p:txBody>
      </p:sp>
      <p:sp>
        <p:nvSpPr>
          <p:cNvPr id="4101" name="Text Box 7"/>
          <p:cNvSpPr txBox="1">
            <a:spLocks noChangeArrowheads="1"/>
          </p:cNvSpPr>
          <p:nvPr/>
        </p:nvSpPr>
        <p:spPr bwMode="auto">
          <a:xfrm>
            <a:off x="60325" y="5486400"/>
            <a:ext cx="2743200" cy="92333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solidFill>
                  <a:schemeClr val="bg1"/>
                </a:solidFill>
                <a:latin typeface="Georgia" pitchFamily="18" charset="0"/>
              </a:rPr>
              <a:t>Courtesy of:</a:t>
            </a:r>
          </a:p>
          <a:p>
            <a:r>
              <a:rPr lang="en-US" b="1" dirty="0">
                <a:solidFill>
                  <a:schemeClr val="bg1"/>
                </a:solidFill>
                <a:latin typeface="Georgia" pitchFamily="18" charset="0"/>
                <a:hlinkClick r:id="rId4">
                  <a:extLst>
                    <a:ext uri="{A12FA001-AC4F-418D-AE19-62706E023703}">
                      <ahyp:hlinkClr xmlns:ahyp="http://schemas.microsoft.com/office/drawing/2018/hyperlinkcolor" val="tx"/>
                    </a:ext>
                  </a:extLst>
                </a:hlinkClick>
              </a:rPr>
              <a:t>www.holylandphotos.org</a:t>
            </a:r>
            <a:endParaRPr lang="en-US" b="1" dirty="0">
              <a:solidFill>
                <a:schemeClr val="bg1"/>
              </a:solidFill>
              <a:latin typeface="Georgia" pitchFamily="18" charset="0"/>
            </a:endParaRPr>
          </a:p>
        </p:txBody>
      </p:sp>
    </p:spTree>
    <p:extLst>
      <p:ext uri="{BB962C8B-B14F-4D97-AF65-F5344CB8AC3E}">
        <p14:creationId xmlns:p14="http://schemas.microsoft.com/office/powerpoint/2010/main" val="224688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img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 y="0"/>
            <a:ext cx="91718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40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8" y="32238"/>
            <a:ext cx="3848645" cy="30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883" y="38100"/>
            <a:ext cx="5263117"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1" y="3124200"/>
            <a:ext cx="3877952"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0883" y="3095922"/>
            <a:ext cx="5257255" cy="376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8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Text Box 6"/>
          <p:cNvSpPr txBox="1">
            <a:spLocks noChangeArrowheads="1"/>
          </p:cNvSpPr>
          <p:nvPr/>
        </p:nvSpPr>
        <p:spPr bwMode="auto">
          <a:xfrm>
            <a:off x="533400" y="533402"/>
            <a:ext cx="8077200" cy="1200329"/>
          </a:xfrm>
          <a:prstGeom prst="rect">
            <a:avLst/>
          </a:prstGeom>
          <a:noFill/>
          <a:ln>
            <a:noFill/>
          </a:ln>
          <a:effectLst/>
        </p:spPr>
        <p:txBody>
          <a:bodyPr wrap="square">
            <a:spAutoFit/>
          </a:bodyPr>
          <a:lstStyle/>
          <a:p>
            <a:pPr algn="ctr">
              <a:defRPr/>
            </a:pPr>
            <a:r>
              <a:rPr lang="en-US" altLang="en-US" sz="3600" b="1" kern="0" dirty="0">
                <a:latin typeface="Arial" panose="020B0604020202020204" pitchFamily="34" charset="0"/>
                <a:cs typeface="Arial" panose="020B0604020202020204" pitchFamily="34" charset="0"/>
              </a:rPr>
              <a:t>The Church At Smyrna </a:t>
            </a:r>
          </a:p>
          <a:p>
            <a:pPr algn="ctr">
              <a:defRPr/>
            </a:pPr>
            <a:r>
              <a:rPr lang="en-US" altLang="en-US" sz="3600" b="1" kern="0" dirty="0">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7401907C-328E-410E-B751-E5FAF6D112C4}"/>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13</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
        <p:nvSpPr>
          <p:cNvPr id="4" name="TextBox 3">
            <a:extLst>
              <a:ext uri="{FF2B5EF4-FFF2-40B4-BE49-F238E27FC236}">
                <a16:creationId xmlns:a16="http://schemas.microsoft.com/office/drawing/2014/main" id="{D92478B2-35BA-4906-961E-92FBC516E8D8}"/>
              </a:ext>
            </a:extLst>
          </p:cNvPr>
          <p:cNvSpPr txBox="1"/>
          <p:nvPr/>
        </p:nvSpPr>
        <p:spPr>
          <a:xfrm>
            <a:off x="401380" y="2219325"/>
            <a:ext cx="7856795" cy="954107"/>
          </a:xfrm>
          <a:prstGeom prst="rect">
            <a:avLst/>
          </a:prstGeom>
          <a:noFill/>
        </p:spPr>
        <p:txBody>
          <a:bodyPr wrap="square" rtlCol="0">
            <a:spAutoFit/>
          </a:bodyPr>
          <a:lstStyle/>
          <a:p>
            <a:r>
              <a:rPr lang="en-US" sz="2800" dirty="0"/>
              <a:t>2:8, </a:t>
            </a:r>
            <a:r>
              <a:rPr lang="en-US" sz="2800" i="1" dirty="0"/>
              <a:t>“These things saith the first and the last, who was dead, and lived (again)” cf. 1:18; cf. 1:8; 22:13</a:t>
            </a:r>
          </a:p>
        </p:txBody>
      </p:sp>
    </p:spTree>
    <p:extLst>
      <p:ext uri="{BB962C8B-B14F-4D97-AF65-F5344CB8AC3E}">
        <p14:creationId xmlns:p14="http://schemas.microsoft.com/office/powerpoint/2010/main" val="11645005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2" name="Text Box 34"/>
          <p:cNvSpPr txBox="1">
            <a:spLocks noChangeArrowheads="1"/>
          </p:cNvSpPr>
          <p:nvPr/>
        </p:nvSpPr>
        <p:spPr bwMode="auto">
          <a:xfrm>
            <a:off x="666750" y="3395361"/>
            <a:ext cx="7467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kern="0" dirty="0">
                <a:latin typeface="Times New Roman" panose="02020603050405020304" pitchFamily="18" charset="0"/>
              </a:rPr>
              <a:t>Evidently at Pergamos, Thyatira, and other cities many Christians weakened, but the church at Smyrna stood as one the Lord could praise.</a:t>
            </a:r>
          </a:p>
        </p:txBody>
      </p:sp>
      <p:sp>
        <p:nvSpPr>
          <p:cNvPr id="32820" name="AutoShape 52"/>
          <p:cNvSpPr>
            <a:spLocks noChangeArrowheads="1"/>
          </p:cNvSpPr>
          <p:nvPr/>
        </p:nvSpPr>
        <p:spPr bwMode="auto">
          <a:xfrm>
            <a:off x="2291787" y="704046"/>
            <a:ext cx="4578496" cy="954107"/>
          </a:xfrm>
          <a:prstGeom prst="rect">
            <a:avLst/>
          </a:prstGeom>
          <a:noFill/>
          <a:ln w="9525">
            <a:noFill/>
            <a:miter lim="800000"/>
            <a:headEnd/>
            <a:tailEnd/>
          </a:ln>
          <a:effectLst/>
        </p:spPr>
        <p:txBody>
          <a:bodyPr wrap="none" anchor="ctr">
            <a:spAutoFit/>
          </a:bodyPr>
          <a:lstStyle/>
          <a:p>
            <a:pPr algn="ctr">
              <a:defRPr/>
            </a:pPr>
            <a:r>
              <a:rPr lang="en-US" altLang="en-US" sz="2800" b="1" kern="0" dirty="0">
                <a:latin typeface="Arial" panose="020B0604020202020204" pitchFamily="34" charset="0"/>
                <a:cs typeface="Arial" panose="020B0604020202020204" pitchFamily="34" charset="0"/>
              </a:rPr>
              <a:t>A Church Under Pressure</a:t>
            </a:r>
          </a:p>
          <a:p>
            <a:pPr algn="ctr">
              <a:defRPr/>
            </a:pPr>
            <a:r>
              <a:rPr lang="en-US" altLang="en-US" sz="2800" b="1" kern="0" dirty="0">
                <a:latin typeface="Arial" panose="020B0604020202020204" pitchFamily="34" charset="0"/>
                <a:cs typeface="Arial" panose="020B0604020202020204" pitchFamily="34" charset="0"/>
              </a:rPr>
              <a:t>Revelation 2:8-11</a:t>
            </a:r>
          </a:p>
        </p:txBody>
      </p:sp>
      <p:sp>
        <p:nvSpPr>
          <p:cNvPr id="32829" name="Text Box 61"/>
          <p:cNvSpPr txBox="1">
            <a:spLocks noChangeArrowheads="1"/>
          </p:cNvSpPr>
          <p:nvPr/>
        </p:nvSpPr>
        <p:spPr bwMode="auto">
          <a:xfrm>
            <a:off x="2873178" y="2221403"/>
            <a:ext cx="3395481" cy="628955"/>
          </a:xfrm>
          <a:prstGeom prst="rect">
            <a:avLst/>
          </a:prstGeom>
          <a:noFill/>
          <a:ln>
            <a:noFill/>
          </a:ln>
          <a:effectLst/>
        </p:spPr>
        <p:txBody>
          <a:bodyPr wrap="none">
            <a:spAutoFit/>
          </a:bodyPr>
          <a:lstStyle/>
          <a:p>
            <a:pPr>
              <a:lnSpc>
                <a:spcPct val="120000"/>
              </a:lnSpc>
              <a:defRPr/>
            </a:pPr>
            <a:r>
              <a:rPr lang="en-US" altLang="en-US" sz="3200" kern="0" dirty="0">
                <a:latin typeface="Arial" panose="020B0604020202020204" pitchFamily="34" charset="0"/>
                <a:cs typeface="Arial" panose="020B0604020202020204" pitchFamily="34" charset="0"/>
              </a:rPr>
              <a:t>Their Challenges</a:t>
            </a:r>
          </a:p>
        </p:txBody>
      </p:sp>
      <p:sp>
        <p:nvSpPr>
          <p:cNvPr id="7" name="Rectangle 6"/>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35BD1FD4-10FE-4132-9576-2FE6C4C0A6DD}"/>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14</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34236713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829"/>
                                        </p:tgtEl>
                                        <p:attrNameLst>
                                          <p:attrName>style.visibility</p:attrName>
                                        </p:attrNameLst>
                                      </p:cBhvr>
                                      <p:to>
                                        <p:strVal val="visible"/>
                                      </p:to>
                                    </p:set>
                                    <p:animEffect transition="in" filter="fade">
                                      <p:cBhvr>
                                        <p:cTn id="7" dur="1000"/>
                                        <p:tgtEl>
                                          <p:spTgt spid="32829"/>
                                        </p:tgtEl>
                                      </p:cBhvr>
                                    </p:animEffect>
                                    <p:anim calcmode="lin" valueType="num">
                                      <p:cBhvr>
                                        <p:cTn id="8" dur="1000" fill="hold"/>
                                        <p:tgtEl>
                                          <p:spTgt spid="32829"/>
                                        </p:tgtEl>
                                        <p:attrNameLst>
                                          <p:attrName>ppt_x</p:attrName>
                                        </p:attrNameLst>
                                      </p:cBhvr>
                                      <p:tavLst>
                                        <p:tav tm="0">
                                          <p:val>
                                            <p:strVal val="#ppt_x"/>
                                          </p:val>
                                        </p:tav>
                                        <p:tav tm="100000">
                                          <p:val>
                                            <p:strVal val="#ppt_x"/>
                                          </p:val>
                                        </p:tav>
                                      </p:tavLst>
                                    </p:anim>
                                    <p:anim calcmode="lin" valueType="num">
                                      <p:cBhvr>
                                        <p:cTn id="9" dur="1000" fill="hold"/>
                                        <p:tgtEl>
                                          <p:spTgt spid="32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8" name="Rectangle 10"/>
          <p:cNvSpPr>
            <a:spLocks noChangeArrowheads="1"/>
          </p:cNvSpPr>
          <p:nvPr/>
        </p:nvSpPr>
        <p:spPr bwMode="auto">
          <a:xfrm>
            <a:off x="551470" y="685802"/>
            <a:ext cx="8077200" cy="766557"/>
          </a:xfrm>
          <a:prstGeom prst="rect">
            <a:avLst/>
          </a:prstGeom>
          <a:noFill/>
          <a:ln w="9525">
            <a:noFill/>
            <a:miter lim="800000"/>
            <a:headEnd/>
            <a:tailEnd/>
          </a:ln>
          <a:effectLst/>
        </p:spPr>
        <p:txBody>
          <a:bodyPr>
            <a:spAutoFit/>
          </a:bodyPr>
          <a:lstStyle/>
          <a:p>
            <a:pPr algn="ctr">
              <a:lnSpc>
                <a:spcPct val="120000"/>
              </a:lnSpc>
              <a:defRPr/>
            </a:pPr>
            <a:r>
              <a:rPr lang="en-US" altLang="en-US" sz="4000" kern="0" dirty="0">
                <a:latin typeface="Arial" panose="020B0604020202020204" pitchFamily="34" charset="0"/>
                <a:cs typeface="Arial" panose="020B0604020202020204" pitchFamily="34" charset="0"/>
              </a:rPr>
              <a:t>Their Challenges</a:t>
            </a:r>
          </a:p>
        </p:txBody>
      </p:sp>
      <p:sp>
        <p:nvSpPr>
          <p:cNvPr id="89100" name="Text Box 12"/>
          <p:cNvSpPr txBox="1">
            <a:spLocks noChangeArrowheads="1"/>
          </p:cNvSpPr>
          <p:nvPr/>
        </p:nvSpPr>
        <p:spPr bwMode="auto">
          <a:xfrm>
            <a:off x="296059" y="1828800"/>
            <a:ext cx="8555708" cy="4001095"/>
          </a:xfrm>
          <a:prstGeom prst="rect">
            <a:avLst/>
          </a:prstGeom>
          <a:noFill/>
          <a:ln>
            <a:noFill/>
          </a:ln>
          <a:effectLst/>
        </p:spPr>
        <p:txBody>
          <a:bodyPr wrap="square">
            <a:spAutoFit/>
          </a:bodyPr>
          <a:lstStyle>
            <a:lvl1pPr>
              <a:tabLst>
                <a:tab pos="517525" algn="l"/>
              </a:tabLst>
              <a:defRPr sz="2400">
                <a:solidFill>
                  <a:schemeClr val="tx1"/>
                </a:solidFill>
                <a:latin typeface="Times New Roman" panose="02020603050405020304" pitchFamily="18" charset="0"/>
              </a:defRPr>
            </a:lvl1pPr>
            <a:lvl2pPr>
              <a:tabLst>
                <a:tab pos="517525" algn="l"/>
              </a:tabLst>
              <a:defRPr sz="2400">
                <a:solidFill>
                  <a:schemeClr val="tx1"/>
                </a:solidFill>
                <a:latin typeface="Times New Roman" panose="02020603050405020304" pitchFamily="18" charset="0"/>
              </a:defRPr>
            </a:lvl2pPr>
            <a:lvl3pPr>
              <a:tabLst>
                <a:tab pos="517525" algn="l"/>
              </a:tabLst>
              <a:defRPr sz="2400">
                <a:solidFill>
                  <a:schemeClr val="tx1"/>
                </a:solidFill>
                <a:latin typeface="Times New Roman" panose="02020603050405020304" pitchFamily="18" charset="0"/>
              </a:defRPr>
            </a:lvl3pPr>
            <a:lvl4pPr>
              <a:tabLst>
                <a:tab pos="517525" algn="l"/>
              </a:tabLst>
              <a:defRPr sz="2400">
                <a:solidFill>
                  <a:schemeClr val="tx1"/>
                </a:solidFill>
                <a:latin typeface="Times New Roman" panose="02020603050405020304" pitchFamily="18" charset="0"/>
              </a:defRPr>
            </a:lvl4pPr>
            <a:lvl5pPr>
              <a:tabLst>
                <a:tab pos="5175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175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175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175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17525" algn="l"/>
              </a:tabLst>
              <a:defRPr sz="2400">
                <a:solidFill>
                  <a:schemeClr val="tx1"/>
                </a:solidFill>
                <a:latin typeface="Times New Roman" panose="02020603050405020304" pitchFamily="18" charset="0"/>
              </a:defRPr>
            </a:lvl9pPr>
          </a:lstStyle>
          <a:p>
            <a:pPr>
              <a:spcBef>
                <a:spcPct val="50000"/>
              </a:spcBef>
              <a:defRPr/>
            </a:pPr>
            <a:r>
              <a:rPr lang="en-US" altLang="en-US" sz="2800" kern="0" dirty="0">
                <a:latin typeface="Arial" panose="020B0604020202020204" pitchFamily="34" charset="0"/>
                <a:cs typeface="Arial" panose="020B0604020202020204" pitchFamily="34" charset="0"/>
              </a:rPr>
              <a:t>A. </a:t>
            </a:r>
            <a:r>
              <a:rPr lang="en-US" altLang="en-US" sz="2800" i="1" kern="0" dirty="0">
                <a:latin typeface="Arial" panose="020B0604020202020204" pitchFamily="34" charset="0"/>
                <a:cs typeface="Arial" panose="020B0604020202020204" pitchFamily="34" charset="0"/>
              </a:rPr>
              <a:t>“I know thy tribulation” (verse 9)</a:t>
            </a:r>
          </a:p>
          <a:p>
            <a:pPr marL="801688" indent="-339725">
              <a:spcBef>
                <a:spcPct val="50000"/>
              </a:spcBef>
              <a:defRPr/>
            </a:pPr>
            <a:r>
              <a:rPr lang="en-US" altLang="en-US" kern="0" dirty="0">
                <a:latin typeface="Arial" panose="020B0604020202020204" pitchFamily="34" charset="0"/>
                <a:cs typeface="Arial" panose="020B0604020202020204" pitchFamily="34" charset="0"/>
              </a:rPr>
              <a:t>1. Persecution – </a:t>
            </a:r>
            <a:r>
              <a:rPr lang="en-US" altLang="en-US" i="1" kern="0" dirty="0" err="1">
                <a:latin typeface="Arial" panose="020B0604020202020204" pitchFamily="34" charset="0"/>
                <a:cs typeface="Arial" panose="020B0604020202020204" pitchFamily="34" charset="0"/>
              </a:rPr>
              <a:t>thlipsis</a:t>
            </a:r>
            <a:r>
              <a:rPr lang="en-US" altLang="en-US" kern="0" dirty="0">
                <a:latin typeface="Arial" panose="020B0604020202020204" pitchFamily="34" charset="0"/>
                <a:cs typeface="Arial" panose="020B0604020202020204" pitchFamily="34" charset="0"/>
              </a:rPr>
              <a:t> – “a pressing, pressing together, pressure” (Thayer).</a:t>
            </a:r>
          </a:p>
          <a:p>
            <a:pPr marL="801688" indent="-339725">
              <a:spcBef>
                <a:spcPct val="50000"/>
              </a:spcBef>
              <a:defRPr/>
            </a:pPr>
            <a:r>
              <a:rPr lang="en-US" altLang="en-US" kern="0" dirty="0">
                <a:latin typeface="Arial" panose="020B0604020202020204" pitchFamily="34" charset="0"/>
                <a:cs typeface="Arial" panose="020B0604020202020204" pitchFamily="34" charset="0"/>
              </a:rPr>
              <a:t>2. Pictures grapes in winepress – crushed and	trampled under feet or the grinding of wheat.</a:t>
            </a:r>
          </a:p>
          <a:p>
            <a:pPr>
              <a:spcBef>
                <a:spcPct val="50000"/>
              </a:spcBef>
              <a:defRPr/>
            </a:pPr>
            <a:r>
              <a:rPr lang="en-US" altLang="en-US" kern="0" dirty="0">
                <a:latin typeface="Arial" panose="020B0604020202020204" pitchFamily="34" charset="0"/>
                <a:cs typeface="Arial" panose="020B0604020202020204" pitchFamily="34" charset="0"/>
              </a:rPr>
              <a:t>	Each become of greater service.</a:t>
            </a:r>
          </a:p>
          <a:p>
            <a:pPr>
              <a:spcBef>
                <a:spcPct val="50000"/>
              </a:spcBef>
              <a:defRPr/>
            </a:pPr>
            <a:r>
              <a:rPr lang="en-US" altLang="en-US" sz="2800" kern="0" dirty="0">
                <a:latin typeface="Arial" panose="020B0604020202020204" pitchFamily="34" charset="0"/>
                <a:cs typeface="Arial" panose="020B0604020202020204" pitchFamily="34" charset="0"/>
              </a:rPr>
              <a:t>Tribulation must not discourage us. 2 Timothy 3:12; </a:t>
            </a:r>
            <a:br>
              <a:rPr lang="en-US" altLang="en-US" sz="2800" kern="0" dirty="0">
                <a:latin typeface="Arial" panose="020B0604020202020204" pitchFamily="34" charset="0"/>
                <a:cs typeface="Arial" panose="020B0604020202020204" pitchFamily="34" charset="0"/>
              </a:rPr>
            </a:br>
            <a:r>
              <a:rPr lang="en-US" altLang="en-US" sz="2800" kern="0" dirty="0">
                <a:latin typeface="Arial" panose="020B0604020202020204" pitchFamily="34" charset="0"/>
                <a:cs typeface="Arial" panose="020B0604020202020204" pitchFamily="34" charset="0"/>
              </a:rPr>
              <a:t>1 Thessalonians 3:1ff James 1:2ff; 1 Peter 1:1; 4:12ff</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EEE9DD50-5481-41D4-BC8E-F622CE84031B}"/>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15</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1065728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9100">
                                            <p:txEl>
                                              <p:pRg st="0" end="0"/>
                                            </p:txEl>
                                          </p:spTgt>
                                        </p:tgtEl>
                                        <p:attrNameLst>
                                          <p:attrName>style.visibility</p:attrName>
                                        </p:attrNameLst>
                                      </p:cBhvr>
                                      <p:to>
                                        <p:strVal val="visible"/>
                                      </p:to>
                                    </p:set>
                                    <p:animEffect transition="in" filter="fade">
                                      <p:cBhvr>
                                        <p:cTn id="7" dur="1000"/>
                                        <p:tgtEl>
                                          <p:spTgt spid="89100">
                                            <p:txEl>
                                              <p:pRg st="0" end="0"/>
                                            </p:txEl>
                                          </p:spTgt>
                                        </p:tgtEl>
                                      </p:cBhvr>
                                    </p:animEffect>
                                    <p:anim calcmode="lin" valueType="num">
                                      <p:cBhvr>
                                        <p:cTn id="8" dur="1000" fill="hold"/>
                                        <p:tgtEl>
                                          <p:spTgt spid="89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9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9100">
                                            <p:txEl>
                                              <p:pRg st="1" end="1"/>
                                            </p:txEl>
                                          </p:spTgt>
                                        </p:tgtEl>
                                        <p:attrNameLst>
                                          <p:attrName>style.visibility</p:attrName>
                                        </p:attrNameLst>
                                      </p:cBhvr>
                                      <p:to>
                                        <p:strVal val="visible"/>
                                      </p:to>
                                    </p:set>
                                    <p:animEffect transition="in" filter="fade">
                                      <p:cBhvr>
                                        <p:cTn id="14" dur="1000"/>
                                        <p:tgtEl>
                                          <p:spTgt spid="89100">
                                            <p:txEl>
                                              <p:pRg st="1" end="1"/>
                                            </p:txEl>
                                          </p:spTgt>
                                        </p:tgtEl>
                                      </p:cBhvr>
                                    </p:animEffect>
                                    <p:anim calcmode="lin" valueType="num">
                                      <p:cBhvr>
                                        <p:cTn id="15" dur="1000" fill="hold"/>
                                        <p:tgtEl>
                                          <p:spTgt spid="89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9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9100">
                                            <p:txEl>
                                              <p:pRg st="2" end="2"/>
                                            </p:txEl>
                                          </p:spTgt>
                                        </p:tgtEl>
                                        <p:attrNameLst>
                                          <p:attrName>style.visibility</p:attrName>
                                        </p:attrNameLst>
                                      </p:cBhvr>
                                      <p:to>
                                        <p:strVal val="visible"/>
                                      </p:to>
                                    </p:set>
                                    <p:animEffect transition="in" filter="fade">
                                      <p:cBhvr>
                                        <p:cTn id="21" dur="1000"/>
                                        <p:tgtEl>
                                          <p:spTgt spid="89100">
                                            <p:txEl>
                                              <p:pRg st="2" end="2"/>
                                            </p:txEl>
                                          </p:spTgt>
                                        </p:tgtEl>
                                      </p:cBhvr>
                                    </p:animEffect>
                                    <p:anim calcmode="lin" valueType="num">
                                      <p:cBhvr>
                                        <p:cTn id="22" dur="1000" fill="hold"/>
                                        <p:tgtEl>
                                          <p:spTgt spid="8910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9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9100">
                                            <p:txEl>
                                              <p:pRg st="3" end="3"/>
                                            </p:txEl>
                                          </p:spTgt>
                                        </p:tgtEl>
                                        <p:attrNameLst>
                                          <p:attrName>style.visibility</p:attrName>
                                        </p:attrNameLst>
                                      </p:cBhvr>
                                      <p:to>
                                        <p:strVal val="visible"/>
                                      </p:to>
                                    </p:set>
                                    <p:animEffect transition="in" filter="fade">
                                      <p:cBhvr>
                                        <p:cTn id="28" dur="1000"/>
                                        <p:tgtEl>
                                          <p:spTgt spid="89100">
                                            <p:txEl>
                                              <p:pRg st="3" end="3"/>
                                            </p:txEl>
                                          </p:spTgt>
                                        </p:tgtEl>
                                      </p:cBhvr>
                                    </p:animEffect>
                                    <p:anim calcmode="lin" valueType="num">
                                      <p:cBhvr>
                                        <p:cTn id="29" dur="1000" fill="hold"/>
                                        <p:tgtEl>
                                          <p:spTgt spid="8910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9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9100">
                                            <p:txEl>
                                              <p:pRg st="4" end="4"/>
                                            </p:txEl>
                                          </p:spTgt>
                                        </p:tgtEl>
                                        <p:attrNameLst>
                                          <p:attrName>style.visibility</p:attrName>
                                        </p:attrNameLst>
                                      </p:cBhvr>
                                      <p:to>
                                        <p:strVal val="visible"/>
                                      </p:to>
                                    </p:set>
                                    <p:animEffect transition="in" filter="fade">
                                      <p:cBhvr>
                                        <p:cTn id="35" dur="1000"/>
                                        <p:tgtEl>
                                          <p:spTgt spid="89100">
                                            <p:txEl>
                                              <p:pRg st="4" end="4"/>
                                            </p:txEl>
                                          </p:spTgt>
                                        </p:tgtEl>
                                      </p:cBhvr>
                                    </p:animEffect>
                                    <p:anim calcmode="lin" valueType="num">
                                      <p:cBhvr>
                                        <p:cTn id="36" dur="1000" fill="hold"/>
                                        <p:tgtEl>
                                          <p:spTgt spid="8910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910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8" name="Rectangle 10"/>
          <p:cNvSpPr>
            <a:spLocks noChangeArrowheads="1"/>
          </p:cNvSpPr>
          <p:nvPr/>
        </p:nvSpPr>
        <p:spPr bwMode="auto">
          <a:xfrm>
            <a:off x="542043" y="685802"/>
            <a:ext cx="8077200" cy="766557"/>
          </a:xfrm>
          <a:prstGeom prst="rect">
            <a:avLst/>
          </a:prstGeom>
          <a:noFill/>
          <a:ln w="9525">
            <a:noFill/>
            <a:miter lim="800000"/>
            <a:headEnd/>
            <a:tailEnd/>
          </a:ln>
          <a:effectLst/>
        </p:spPr>
        <p:txBody>
          <a:bodyPr>
            <a:spAutoFit/>
          </a:bodyPr>
          <a:lstStyle/>
          <a:p>
            <a:pPr algn="ctr">
              <a:lnSpc>
                <a:spcPct val="120000"/>
              </a:lnSpc>
              <a:defRPr/>
            </a:pPr>
            <a:r>
              <a:rPr lang="en-US" altLang="en-US" sz="4000" kern="0" dirty="0">
                <a:latin typeface="Arial" panose="020B0604020202020204" pitchFamily="34" charset="0"/>
                <a:cs typeface="Arial" panose="020B0604020202020204" pitchFamily="34" charset="0"/>
              </a:rPr>
              <a:t>Their Challenges</a:t>
            </a:r>
          </a:p>
        </p:txBody>
      </p:sp>
      <p:sp>
        <p:nvSpPr>
          <p:cNvPr id="89100" name="Text Box 12"/>
          <p:cNvSpPr txBox="1">
            <a:spLocks noChangeArrowheads="1"/>
          </p:cNvSpPr>
          <p:nvPr/>
        </p:nvSpPr>
        <p:spPr bwMode="auto">
          <a:xfrm>
            <a:off x="371475" y="1828800"/>
            <a:ext cx="8162925" cy="2031325"/>
          </a:xfrm>
          <a:prstGeom prst="rect">
            <a:avLst/>
          </a:prstGeom>
          <a:noFill/>
          <a:ln>
            <a:noFill/>
          </a:ln>
          <a:effectLst/>
        </p:spPr>
        <p:txBody>
          <a:bodyPr wrap="square">
            <a:spAutoFit/>
          </a:bodyPr>
          <a:lstStyle>
            <a:lvl1pPr>
              <a:tabLst>
                <a:tab pos="517525" algn="l"/>
              </a:tabLst>
              <a:defRPr sz="2400">
                <a:solidFill>
                  <a:schemeClr val="tx1"/>
                </a:solidFill>
                <a:latin typeface="Times New Roman" panose="02020603050405020304" pitchFamily="18" charset="0"/>
              </a:defRPr>
            </a:lvl1pPr>
            <a:lvl2pPr>
              <a:tabLst>
                <a:tab pos="517525" algn="l"/>
              </a:tabLst>
              <a:defRPr sz="2400">
                <a:solidFill>
                  <a:schemeClr val="tx1"/>
                </a:solidFill>
                <a:latin typeface="Times New Roman" panose="02020603050405020304" pitchFamily="18" charset="0"/>
              </a:defRPr>
            </a:lvl2pPr>
            <a:lvl3pPr>
              <a:tabLst>
                <a:tab pos="517525" algn="l"/>
              </a:tabLst>
              <a:defRPr sz="2400">
                <a:solidFill>
                  <a:schemeClr val="tx1"/>
                </a:solidFill>
                <a:latin typeface="Times New Roman" panose="02020603050405020304" pitchFamily="18" charset="0"/>
              </a:defRPr>
            </a:lvl3pPr>
            <a:lvl4pPr>
              <a:tabLst>
                <a:tab pos="517525" algn="l"/>
              </a:tabLst>
              <a:defRPr sz="2400">
                <a:solidFill>
                  <a:schemeClr val="tx1"/>
                </a:solidFill>
                <a:latin typeface="Times New Roman" panose="02020603050405020304" pitchFamily="18" charset="0"/>
              </a:defRPr>
            </a:lvl4pPr>
            <a:lvl5pPr>
              <a:tabLst>
                <a:tab pos="5175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175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175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175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17525" algn="l"/>
              </a:tabLst>
              <a:defRPr sz="2400">
                <a:solidFill>
                  <a:schemeClr val="tx1"/>
                </a:solidFill>
                <a:latin typeface="Times New Roman" panose="02020603050405020304" pitchFamily="18" charset="0"/>
              </a:defRPr>
            </a:lvl9pPr>
          </a:lstStyle>
          <a:p>
            <a:pPr marL="514350" indent="-514350">
              <a:spcBef>
                <a:spcPct val="50000"/>
              </a:spcBef>
              <a:buAutoNum type="alphaUcPeriod"/>
              <a:defRPr/>
            </a:pPr>
            <a:r>
              <a:rPr lang="en-US" altLang="en-US" sz="2800" i="1" kern="0" dirty="0">
                <a:latin typeface="Arial" panose="020B0604020202020204" pitchFamily="34" charset="0"/>
                <a:cs typeface="Arial" panose="020B0604020202020204" pitchFamily="34" charset="0"/>
              </a:rPr>
              <a:t>“I know thy tribulation”</a:t>
            </a:r>
            <a:r>
              <a:rPr lang="en-US" altLang="en-US" sz="2800" kern="0" dirty="0">
                <a:latin typeface="Arial" panose="020B0604020202020204" pitchFamily="34" charset="0"/>
                <a:cs typeface="Arial" panose="020B0604020202020204" pitchFamily="34" charset="0"/>
              </a:rPr>
              <a:t> (verse 9)</a:t>
            </a:r>
          </a:p>
          <a:p>
            <a:pPr marL="457200" indent="-457200">
              <a:spcBef>
                <a:spcPct val="50000"/>
              </a:spcBef>
              <a:buFont typeface="Arial" panose="020B0604020202020204" pitchFamily="34" charset="0"/>
              <a:buChar char="•"/>
              <a:defRPr/>
            </a:pPr>
            <a:r>
              <a:rPr lang="en-US" altLang="en-US" sz="2800" kern="0" dirty="0">
                <a:latin typeface="Arial" panose="020B0604020202020204" pitchFamily="34" charset="0"/>
                <a:cs typeface="Arial" panose="020B0604020202020204" pitchFamily="34" charset="0"/>
              </a:rPr>
              <a:t>The Lord has not promised to remove troubles. He has promised to help us. Hebrews 2:17-18; 4:15-16; 13:5</a:t>
            </a:r>
            <a:endParaRPr lang="en-US" altLang="en-US" sz="4000" kern="0" dirty="0">
              <a:latin typeface="Arial" panose="020B0604020202020204" pitchFamily="34" charset="0"/>
              <a:cs typeface="Arial" panose="020B0604020202020204" pitchFamily="34" charset="0"/>
            </a:endParaRP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EEE9DD50-5481-41D4-BC8E-F622CE84031B}"/>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16</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3884811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9100">
                                            <p:txEl>
                                              <p:pRg st="0" end="0"/>
                                            </p:txEl>
                                          </p:spTgt>
                                        </p:tgtEl>
                                        <p:attrNameLst>
                                          <p:attrName>style.visibility</p:attrName>
                                        </p:attrNameLst>
                                      </p:cBhvr>
                                      <p:to>
                                        <p:strVal val="visible"/>
                                      </p:to>
                                    </p:set>
                                    <p:animEffect transition="in" filter="fade">
                                      <p:cBhvr>
                                        <p:cTn id="7" dur="1000"/>
                                        <p:tgtEl>
                                          <p:spTgt spid="89100">
                                            <p:txEl>
                                              <p:pRg st="0" end="0"/>
                                            </p:txEl>
                                          </p:spTgt>
                                        </p:tgtEl>
                                      </p:cBhvr>
                                    </p:animEffect>
                                    <p:anim calcmode="lin" valueType="num">
                                      <p:cBhvr>
                                        <p:cTn id="8" dur="1000" fill="hold"/>
                                        <p:tgtEl>
                                          <p:spTgt spid="89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9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9100">
                                            <p:txEl>
                                              <p:pRg st="1" end="1"/>
                                            </p:txEl>
                                          </p:spTgt>
                                        </p:tgtEl>
                                        <p:attrNameLst>
                                          <p:attrName>style.visibility</p:attrName>
                                        </p:attrNameLst>
                                      </p:cBhvr>
                                      <p:to>
                                        <p:strVal val="visible"/>
                                      </p:to>
                                    </p:set>
                                    <p:animEffect transition="in" filter="fade">
                                      <p:cBhvr>
                                        <p:cTn id="14" dur="1000"/>
                                        <p:tgtEl>
                                          <p:spTgt spid="89100">
                                            <p:txEl>
                                              <p:pRg st="1" end="1"/>
                                            </p:txEl>
                                          </p:spTgt>
                                        </p:tgtEl>
                                      </p:cBhvr>
                                    </p:animEffect>
                                    <p:anim calcmode="lin" valueType="num">
                                      <p:cBhvr>
                                        <p:cTn id="15" dur="1000" fill="hold"/>
                                        <p:tgtEl>
                                          <p:spTgt spid="89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910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Text Box 4"/>
          <p:cNvSpPr txBox="1">
            <a:spLocks noChangeArrowheads="1"/>
          </p:cNvSpPr>
          <p:nvPr/>
        </p:nvSpPr>
        <p:spPr bwMode="auto">
          <a:xfrm>
            <a:off x="400049" y="1571943"/>
            <a:ext cx="8343901" cy="5016758"/>
          </a:xfrm>
          <a:prstGeom prst="rect">
            <a:avLst/>
          </a:prstGeom>
          <a:noFill/>
          <a:ln>
            <a:noFill/>
          </a:ln>
          <a:effectLst/>
        </p:spPr>
        <p:txBody>
          <a:bodyPr wrap="square">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a:spcBef>
                <a:spcPts val="600"/>
              </a:spcBef>
              <a:defRPr/>
            </a:pPr>
            <a:r>
              <a:rPr lang="en-US" altLang="en-US" sz="2800" kern="0" dirty="0">
                <a:latin typeface="Arial" panose="020B0604020202020204" pitchFamily="34" charset="0"/>
                <a:cs typeface="Arial" panose="020B0604020202020204" pitchFamily="34" charset="0"/>
              </a:rPr>
              <a:t>A. </a:t>
            </a:r>
            <a:r>
              <a:rPr lang="en-US" altLang="en-US" sz="2800" i="1" kern="0" dirty="0">
                <a:latin typeface="Arial" panose="020B0604020202020204" pitchFamily="34" charset="0"/>
                <a:cs typeface="Arial" panose="020B0604020202020204" pitchFamily="34" charset="0"/>
              </a:rPr>
              <a:t>Tribulation</a:t>
            </a:r>
            <a:r>
              <a:rPr lang="en-US" altLang="en-US" sz="2800" kern="0" dirty="0">
                <a:latin typeface="Arial" panose="020B0604020202020204" pitchFamily="34" charset="0"/>
                <a:cs typeface="Arial" panose="020B0604020202020204" pitchFamily="34" charset="0"/>
              </a:rPr>
              <a:t> (verse 9)</a:t>
            </a:r>
          </a:p>
          <a:p>
            <a:pPr>
              <a:spcBef>
                <a:spcPts val="600"/>
              </a:spcBef>
              <a:defRPr/>
            </a:pPr>
            <a:r>
              <a:rPr lang="en-US" altLang="en-US" sz="2800" kern="0" dirty="0">
                <a:latin typeface="Arial" panose="020B0604020202020204" pitchFamily="34" charset="0"/>
                <a:cs typeface="Arial" panose="020B0604020202020204" pitchFamily="34" charset="0"/>
              </a:rPr>
              <a:t>B. “</a:t>
            </a:r>
            <a:r>
              <a:rPr lang="en-US" altLang="en-US" sz="2800" i="1" kern="0" dirty="0">
                <a:latin typeface="Arial" panose="020B0604020202020204" pitchFamily="34" charset="0"/>
                <a:cs typeface="Arial" panose="020B0604020202020204" pitchFamily="34" charset="0"/>
              </a:rPr>
              <a:t>I know … thy poverty”</a:t>
            </a:r>
            <a:r>
              <a:rPr lang="en-US" altLang="en-US" sz="2800" kern="0" dirty="0">
                <a:latin typeface="Arial" panose="020B0604020202020204" pitchFamily="34" charset="0"/>
                <a:cs typeface="Arial" panose="020B0604020202020204" pitchFamily="34" charset="0"/>
              </a:rPr>
              <a:t> (verse 9)</a:t>
            </a:r>
          </a:p>
          <a:p>
            <a:pPr>
              <a:spcBef>
                <a:spcPts val="600"/>
              </a:spcBef>
              <a:defRPr/>
            </a:pPr>
            <a:r>
              <a:rPr lang="en-US" altLang="en-US" sz="2800" kern="0" dirty="0">
                <a:latin typeface="Arial" panose="020B0604020202020204" pitchFamily="34" charset="0"/>
                <a:cs typeface="Arial" panose="020B0604020202020204" pitchFamily="34" charset="0"/>
              </a:rPr>
              <a:t>	1. Economic pressure from influential Jews.</a:t>
            </a:r>
          </a:p>
          <a:p>
            <a:pPr>
              <a:spcBef>
                <a:spcPts val="600"/>
              </a:spcBef>
              <a:defRPr/>
            </a:pPr>
            <a:r>
              <a:rPr lang="en-US" altLang="en-US" sz="2800" kern="0" dirty="0">
                <a:latin typeface="Arial" panose="020B0604020202020204" pitchFamily="34" charset="0"/>
                <a:cs typeface="Arial" panose="020B0604020202020204" pitchFamily="34" charset="0"/>
              </a:rPr>
              <a:t>	2. Confiscation of property by Domitian. </a:t>
            </a:r>
            <a:r>
              <a:rPr lang="en-US" altLang="en-US" sz="2000" kern="0" dirty="0">
                <a:latin typeface="Arial" panose="020B0604020202020204" pitchFamily="34" charset="0"/>
                <a:cs typeface="Arial" panose="020B0604020202020204" pitchFamily="34" charset="0"/>
              </a:rPr>
              <a:t>(Summers)</a:t>
            </a:r>
          </a:p>
          <a:p>
            <a:pPr>
              <a:spcBef>
                <a:spcPts val="600"/>
              </a:spcBef>
              <a:defRPr/>
            </a:pPr>
            <a:r>
              <a:rPr lang="en-US" altLang="en-US" sz="2000" kern="0" dirty="0">
                <a:latin typeface="Arial" panose="020B0604020202020204" pitchFamily="34" charset="0"/>
                <a:cs typeface="Arial" panose="020B0604020202020204" pitchFamily="34" charset="0"/>
              </a:rPr>
              <a:t>	</a:t>
            </a:r>
            <a:r>
              <a:rPr lang="en-US" altLang="en-US" sz="2800" kern="0" dirty="0">
                <a:latin typeface="Arial" panose="020B0604020202020204" pitchFamily="34" charset="0"/>
                <a:cs typeface="Arial" panose="020B0604020202020204" pitchFamily="34" charset="0"/>
              </a:rPr>
              <a:t>3.	cf. Laodicea. (3:17)</a:t>
            </a:r>
          </a:p>
          <a:p>
            <a:pPr>
              <a:spcBef>
                <a:spcPts val="600"/>
              </a:spcBef>
              <a:defRPr/>
            </a:pPr>
            <a:r>
              <a:rPr lang="en-US" altLang="en-US" sz="2800" i="1" kern="0" dirty="0">
                <a:latin typeface="Arial" panose="020B0604020202020204" pitchFamily="34" charset="0"/>
                <a:cs typeface="Arial" panose="020B0604020202020204" pitchFamily="34" charset="0"/>
              </a:rPr>
              <a:t>C. “(but thou art rich)”</a:t>
            </a:r>
          </a:p>
          <a:p>
            <a:pPr>
              <a:spcBef>
                <a:spcPts val="600"/>
              </a:spcBef>
              <a:defRPr/>
            </a:pPr>
            <a:r>
              <a:rPr lang="en-US" altLang="en-US" sz="2800" i="1" kern="0" dirty="0">
                <a:latin typeface="Arial" panose="020B0604020202020204" pitchFamily="34" charset="0"/>
                <a:cs typeface="Arial" panose="020B0604020202020204" pitchFamily="34" charset="0"/>
              </a:rPr>
              <a:t>	Poor rich men.</a:t>
            </a:r>
            <a:r>
              <a:rPr lang="en-US" altLang="en-US" sz="2800" kern="0" dirty="0">
                <a:latin typeface="Arial" panose="020B0604020202020204" pitchFamily="34" charset="0"/>
                <a:cs typeface="Arial" panose="020B0604020202020204" pitchFamily="34" charset="0"/>
              </a:rPr>
              <a:t> Luke 12:15-21; 16:19-31</a:t>
            </a:r>
          </a:p>
          <a:p>
            <a:pPr>
              <a:spcBef>
                <a:spcPts val="600"/>
              </a:spcBef>
              <a:defRPr/>
            </a:pPr>
            <a:r>
              <a:rPr lang="en-US" altLang="en-US" sz="2800" i="1" kern="0" dirty="0">
                <a:latin typeface="Arial" panose="020B0604020202020204" pitchFamily="34" charset="0"/>
                <a:cs typeface="Arial" panose="020B0604020202020204" pitchFamily="34" charset="0"/>
              </a:rPr>
              <a:t>	Rich poor men.</a:t>
            </a:r>
            <a:r>
              <a:rPr lang="en-US" altLang="en-US" sz="2800" kern="0" dirty="0">
                <a:latin typeface="Arial" panose="020B0604020202020204" pitchFamily="34" charset="0"/>
                <a:cs typeface="Arial" panose="020B0604020202020204" pitchFamily="34" charset="0"/>
              </a:rPr>
              <a:t> Mark 12:41-44</a:t>
            </a:r>
          </a:p>
          <a:p>
            <a:pPr>
              <a:spcBef>
                <a:spcPts val="600"/>
              </a:spcBef>
              <a:defRPr/>
            </a:pPr>
            <a:r>
              <a:rPr lang="en-US" altLang="en-US" sz="2800" i="1" kern="0" dirty="0">
                <a:latin typeface="Arial" panose="020B0604020202020204" pitchFamily="34" charset="0"/>
                <a:cs typeface="Arial" panose="020B0604020202020204" pitchFamily="34" charset="0"/>
              </a:rPr>
              <a:t>They were rich in what counted most.</a:t>
            </a:r>
            <a:r>
              <a:rPr lang="en-US" altLang="en-US" sz="2800" kern="0" dirty="0">
                <a:latin typeface="Arial" panose="020B0604020202020204" pitchFamily="34" charset="0"/>
                <a:cs typeface="Arial" panose="020B0604020202020204" pitchFamily="34" charset="0"/>
              </a:rPr>
              <a:t> John 6:27;</a:t>
            </a:r>
            <a:br>
              <a:rPr lang="en-US" altLang="en-US" sz="2800" kern="0" dirty="0">
                <a:latin typeface="Arial" panose="020B0604020202020204" pitchFamily="34" charset="0"/>
                <a:cs typeface="Arial" panose="020B0604020202020204" pitchFamily="34" charset="0"/>
              </a:rPr>
            </a:br>
            <a:r>
              <a:rPr lang="en-US" altLang="en-US" sz="2800" kern="0" dirty="0">
                <a:latin typeface="Arial" panose="020B0604020202020204" pitchFamily="34" charset="0"/>
                <a:cs typeface="Arial" panose="020B0604020202020204" pitchFamily="34" charset="0"/>
              </a:rPr>
              <a:t>Matthew 6:19-21; 16:26.</a:t>
            </a:r>
          </a:p>
        </p:txBody>
      </p:sp>
      <p:sp>
        <p:nvSpPr>
          <p:cNvPr id="5" name="Rectangle 10"/>
          <p:cNvSpPr>
            <a:spLocks noChangeArrowheads="1"/>
          </p:cNvSpPr>
          <p:nvPr/>
        </p:nvSpPr>
        <p:spPr bwMode="auto">
          <a:xfrm>
            <a:off x="551470" y="685800"/>
            <a:ext cx="8077200" cy="763094"/>
          </a:xfrm>
          <a:prstGeom prst="rect">
            <a:avLst/>
          </a:prstGeom>
          <a:noFill/>
          <a:ln w="9525">
            <a:noFill/>
            <a:miter lim="800000"/>
            <a:headEnd/>
            <a:tailEnd/>
          </a:ln>
          <a:effectLst/>
        </p:spPr>
        <p:txBody>
          <a:bodyPr>
            <a:spAutoFit/>
          </a:bodyPr>
          <a:lstStyle/>
          <a:p>
            <a:pPr algn="ctr">
              <a:lnSpc>
                <a:spcPct val="120000"/>
              </a:lnSpc>
              <a:defRPr/>
            </a:pPr>
            <a:r>
              <a:rPr lang="en-US" altLang="en-US" sz="4000" kern="0" dirty="0">
                <a:latin typeface="Arial" panose="020B0604020202020204" pitchFamily="34" charset="0"/>
                <a:cs typeface="Arial" panose="020B0604020202020204" pitchFamily="34" charset="0"/>
              </a:rPr>
              <a:t>Their Challenges</a:t>
            </a:r>
          </a:p>
        </p:txBody>
      </p:sp>
      <p:sp>
        <p:nvSpPr>
          <p:cNvPr id="6" name="Rectangle 5"/>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67CF1239-4487-49F7-BAFD-FC67717916D3}"/>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17</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3763339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188">
                                            <p:txEl>
                                              <p:pRg st="1" end="1"/>
                                            </p:txEl>
                                          </p:spTgt>
                                        </p:tgtEl>
                                        <p:attrNameLst>
                                          <p:attrName>style.visibility</p:attrName>
                                        </p:attrNameLst>
                                      </p:cBhvr>
                                      <p:to>
                                        <p:strVal val="visible"/>
                                      </p:to>
                                    </p:set>
                                    <p:animEffect transition="in" filter="fade">
                                      <p:cBhvr>
                                        <p:cTn id="7" dur="1000"/>
                                        <p:tgtEl>
                                          <p:spTgt spid="93188">
                                            <p:txEl>
                                              <p:pRg st="1" end="1"/>
                                            </p:txEl>
                                          </p:spTgt>
                                        </p:tgtEl>
                                      </p:cBhvr>
                                    </p:animEffect>
                                    <p:anim calcmode="lin" valueType="num">
                                      <p:cBhvr>
                                        <p:cTn id="8" dur="1000" fill="hold"/>
                                        <p:tgtEl>
                                          <p:spTgt spid="9318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31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3188">
                                            <p:txEl>
                                              <p:pRg st="2" end="2"/>
                                            </p:txEl>
                                          </p:spTgt>
                                        </p:tgtEl>
                                        <p:attrNameLst>
                                          <p:attrName>style.visibility</p:attrName>
                                        </p:attrNameLst>
                                      </p:cBhvr>
                                      <p:to>
                                        <p:strVal val="visible"/>
                                      </p:to>
                                    </p:set>
                                    <p:animEffect transition="in" filter="fade">
                                      <p:cBhvr>
                                        <p:cTn id="14" dur="1000"/>
                                        <p:tgtEl>
                                          <p:spTgt spid="93188">
                                            <p:txEl>
                                              <p:pRg st="2" end="2"/>
                                            </p:txEl>
                                          </p:spTgt>
                                        </p:tgtEl>
                                      </p:cBhvr>
                                    </p:animEffect>
                                    <p:anim calcmode="lin" valueType="num">
                                      <p:cBhvr>
                                        <p:cTn id="15" dur="1000" fill="hold"/>
                                        <p:tgtEl>
                                          <p:spTgt spid="9318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31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3188">
                                            <p:txEl>
                                              <p:pRg st="3" end="3"/>
                                            </p:txEl>
                                          </p:spTgt>
                                        </p:tgtEl>
                                        <p:attrNameLst>
                                          <p:attrName>style.visibility</p:attrName>
                                        </p:attrNameLst>
                                      </p:cBhvr>
                                      <p:to>
                                        <p:strVal val="visible"/>
                                      </p:to>
                                    </p:set>
                                    <p:animEffect transition="in" filter="fade">
                                      <p:cBhvr>
                                        <p:cTn id="21" dur="1000"/>
                                        <p:tgtEl>
                                          <p:spTgt spid="93188">
                                            <p:txEl>
                                              <p:pRg st="3" end="3"/>
                                            </p:txEl>
                                          </p:spTgt>
                                        </p:tgtEl>
                                      </p:cBhvr>
                                    </p:animEffect>
                                    <p:anim calcmode="lin" valueType="num">
                                      <p:cBhvr>
                                        <p:cTn id="22" dur="1000" fill="hold"/>
                                        <p:tgtEl>
                                          <p:spTgt spid="9318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31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3188">
                                            <p:txEl>
                                              <p:pRg st="4" end="4"/>
                                            </p:txEl>
                                          </p:spTgt>
                                        </p:tgtEl>
                                        <p:attrNameLst>
                                          <p:attrName>style.visibility</p:attrName>
                                        </p:attrNameLst>
                                      </p:cBhvr>
                                      <p:to>
                                        <p:strVal val="visible"/>
                                      </p:to>
                                    </p:set>
                                    <p:animEffect transition="in" filter="fade">
                                      <p:cBhvr>
                                        <p:cTn id="28" dur="1000"/>
                                        <p:tgtEl>
                                          <p:spTgt spid="93188">
                                            <p:txEl>
                                              <p:pRg st="4" end="4"/>
                                            </p:txEl>
                                          </p:spTgt>
                                        </p:tgtEl>
                                      </p:cBhvr>
                                    </p:animEffect>
                                    <p:anim calcmode="lin" valueType="num">
                                      <p:cBhvr>
                                        <p:cTn id="29" dur="1000" fill="hold"/>
                                        <p:tgtEl>
                                          <p:spTgt spid="9318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318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3188">
                                            <p:txEl>
                                              <p:pRg st="5" end="5"/>
                                            </p:txEl>
                                          </p:spTgt>
                                        </p:tgtEl>
                                        <p:attrNameLst>
                                          <p:attrName>style.visibility</p:attrName>
                                        </p:attrNameLst>
                                      </p:cBhvr>
                                      <p:to>
                                        <p:strVal val="visible"/>
                                      </p:to>
                                    </p:set>
                                    <p:animEffect transition="in" filter="fade">
                                      <p:cBhvr>
                                        <p:cTn id="35" dur="1000"/>
                                        <p:tgtEl>
                                          <p:spTgt spid="93188">
                                            <p:txEl>
                                              <p:pRg st="5" end="5"/>
                                            </p:txEl>
                                          </p:spTgt>
                                        </p:tgtEl>
                                      </p:cBhvr>
                                    </p:animEffect>
                                    <p:anim calcmode="lin" valueType="num">
                                      <p:cBhvr>
                                        <p:cTn id="36" dur="1000" fill="hold"/>
                                        <p:tgtEl>
                                          <p:spTgt spid="9318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318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93188">
                                            <p:txEl>
                                              <p:pRg st="6" end="6"/>
                                            </p:txEl>
                                          </p:spTgt>
                                        </p:tgtEl>
                                        <p:attrNameLst>
                                          <p:attrName>style.visibility</p:attrName>
                                        </p:attrNameLst>
                                      </p:cBhvr>
                                      <p:to>
                                        <p:strVal val="visible"/>
                                      </p:to>
                                    </p:set>
                                    <p:animEffect transition="in" filter="fade">
                                      <p:cBhvr>
                                        <p:cTn id="42" dur="1000"/>
                                        <p:tgtEl>
                                          <p:spTgt spid="93188">
                                            <p:txEl>
                                              <p:pRg st="6" end="6"/>
                                            </p:txEl>
                                          </p:spTgt>
                                        </p:tgtEl>
                                      </p:cBhvr>
                                    </p:animEffect>
                                    <p:anim calcmode="lin" valueType="num">
                                      <p:cBhvr>
                                        <p:cTn id="43" dur="1000" fill="hold"/>
                                        <p:tgtEl>
                                          <p:spTgt spid="9318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318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93188">
                                            <p:txEl>
                                              <p:pRg st="7" end="7"/>
                                            </p:txEl>
                                          </p:spTgt>
                                        </p:tgtEl>
                                        <p:attrNameLst>
                                          <p:attrName>style.visibility</p:attrName>
                                        </p:attrNameLst>
                                      </p:cBhvr>
                                      <p:to>
                                        <p:strVal val="visible"/>
                                      </p:to>
                                    </p:set>
                                    <p:animEffect transition="in" filter="fade">
                                      <p:cBhvr>
                                        <p:cTn id="49" dur="1000"/>
                                        <p:tgtEl>
                                          <p:spTgt spid="93188">
                                            <p:txEl>
                                              <p:pRg st="7" end="7"/>
                                            </p:txEl>
                                          </p:spTgt>
                                        </p:tgtEl>
                                      </p:cBhvr>
                                    </p:animEffect>
                                    <p:anim calcmode="lin" valueType="num">
                                      <p:cBhvr>
                                        <p:cTn id="50" dur="1000" fill="hold"/>
                                        <p:tgtEl>
                                          <p:spTgt spid="9318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9318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93188">
                                            <p:txEl>
                                              <p:pRg st="8" end="8"/>
                                            </p:txEl>
                                          </p:spTgt>
                                        </p:tgtEl>
                                        <p:attrNameLst>
                                          <p:attrName>style.visibility</p:attrName>
                                        </p:attrNameLst>
                                      </p:cBhvr>
                                      <p:to>
                                        <p:strVal val="visible"/>
                                      </p:to>
                                    </p:set>
                                    <p:animEffect transition="in" filter="fade">
                                      <p:cBhvr>
                                        <p:cTn id="56" dur="1000"/>
                                        <p:tgtEl>
                                          <p:spTgt spid="93188">
                                            <p:txEl>
                                              <p:pRg st="8" end="8"/>
                                            </p:txEl>
                                          </p:spTgt>
                                        </p:tgtEl>
                                      </p:cBhvr>
                                    </p:animEffect>
                                    <p:anim calcmode="lin" valueType="num">
                                      <p:cBhvr>
                                        <p:cTn id="57" dur="1000" fill="hold"/>
                                        <p:tgtEl>
                                          <p:spTgt spid="93188">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9318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226243" y="1339235"/>
            <a:ext cx="8634953" cy="5478423"/>
          </a:xfrm>
          <a:prstGeom prst="rect">
            <a:avLst/>
          </a:prstGeom>
          <a:noFill/>
          <a:ln>
            <a:noFill/>
          </a:ln>
          <a:effectLst/>
        </p:spPr>
        <p:txBody>
          <a:bodyPr wrap="square">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a:spcBef>
                <a:spcPct val="50000"/>
              </a:spcBef>
              <a:defRPr/>
            </a:pPr>
            <a:r>
              <a:rPr lang="en-US" altLang="en-US" sz="2800" kern="0" dirty="0">
                <a:latin typeface="Arial" panose="020B0604020202020204" pitchFamily="34" charset="0"/>
                <a:cs typeface="Arial" panose="020B0604020202020204" pitchFamily="34" charset="0"/>
              </a:rPr>
              <a:t>A. </a:t>
            </a:r>
            <a:r>
              <a:rPr lang="en-US" altLang="en-US" sz="2800" i="1" kern="0" dirty="0">
                <a:latin typeface="Arial" panose="020B0604020202020204" pitchFamily="34" charset="0"/>
                <a:cs typeface="Arial" panose="020B0604020202020204" pitchFamily="34" charset="0"/>
              </a:rPr>
              <a:t>Tribulation</a:t>
            </a:r>
            <a:r>
              <a:rPr lang="en-US" altLang="en-US" sz="2800" kern="0" dirty="0">
                <a:latin typeface="Arial" panose="020B0604020202020204" pitchFamily="34" charset="0"/>
                <a:cs typeface="Arial" panose="020B0604020202020204" pitchFamily="34" charset="0"/>
              </a:rPr>
              <a:t> (verse 9)</a:t>
            </a:r>
          </a:p>
          <a:p>
            <a:pPr>
              <a:spcBef>
                <a:spcPct val="50000"/>
              </a:spcBef>
              <a:defRPr/>
            </a:pPr>
            <a:r>
              <a:rPr lang="en-US" altLang="en-US" sz="2800" kern="0" dirty="0">
                <a:latin typeface="Arial" panose="020B0604020202020204" pitchFamily="34" charset="0"/>
                <a:cs typeface="Arial" panose="020B0604020202020204" pitchFamily="34" charset="0"/>
              </a:rPr>
              <a:t>B. </a:t>
            </a:r>
            <a:r>
              <a:rPr lang="en-US" altLang="en-US" sz="2800" i="1" kern="0" dirty="0">
                <a:latin typeface="Arial" panose="020B0604020202020204" pitchFamily="34" charset="0"/>
                <a:cs typeface="Arial" panose="020B0604020202020204" pitchFamily="34" charset="0"/>
              </a:rPr>
              <a:t>Poverty</a:t>
            </a:r>
            <a:r>
              <a:rPr lang="en-US" altLang="en-US" sz="2800" kern="0" dirty="0">
                <a:latin typeface="Arial" panose="020B0604020202020204" pitchFamily="34" charset="0"/>
                <a:cs typeface="Arial" panose="020B0604020202020204" pitchFamily="34" charset="0"/>
              </a:rPr>
              <a:t> (verse 9)</a:t>
            </a:r>
          </a:p>
          <a:p>
            <a:pPr marL="461963" indent="-461963">
              <a:spcBef>
                <a:spcPct val="50000"/>
              </a:spcBef>
              <a:defRPr/>
            </a:pPr>
            <a:r>
              <a:rPr lang="en-US" altLang="en-US" sz="2800" kern="0" dirty="0">
                <a:latin typeface="Arial" panose="020B0604020202020204" pitchFamily="34" charset="0"/>
                <a:cs typeface="Arial" panose="020B0604020202020204" pitchFamily="34" charset="0"/>
              </a:rPr>
              <a:t>C. </a:t>
            </a:r>
            <a:r>
              <a:rPr lang="en-US" altLang="en-US" sz="2800" i="1" kern="0" dirty="0">
                <a:latin typeface="Arial" panose="020B0604020202020204" pitchFamily="34" charset="0"/>
                <a:cs typeface="Arial" panose="020B0604020202020204" pitchFamily="34" charset="0"/>
              </a:rPr>
              <a:t>“I know … the </a:t>
            </a:r>
            <a:r>
              <a:rPr lang="en-US" altLang="en-US" sz="2800" i="1" u="sng" kern="0" dirty="0">
                <a:latin typeface="Arial" panose="020B0604020202020204" pitchFamily="34" charset="0"/>
                <a:cs typeface="Arial" panose="020B0604020202020204" pitchFamily="34" charset="0"/>
              </a:rPr>
              <a:t>blasphemy</a:t>
            </a:r>
            <a:r>
              <a:rPr lang="en-US" altLang="en-US" sz="2800" i="1" kern="0" dirty="0">
                <a:latin typeface="Arial" panose="020B0604020202020204" pitchFamily="34" charset="0"/>
                <a:cs typeface="Arial" panose="020B0604020202020204" pitchFamily="34" charset="0"/>
              </a:rPr>
              <a:t> of them that say they are Jews, and they art not, but are a synagogue of Satan”</a:t>
            </a:r>
            <a:r>
              <a:rPr lang="en-US" altLang="en-US" sz="2800" kern="0" dirty="0">
                <a:latin typeface="Arial" panose="020B0604020202020204" pitchFamily="34" charset="0"/>
                <a:cs typeface="Arial" panose="020B0604020202020204" pitchFamily="34" charset="0"/>
              </a:rPr>
              <a:t> (verse 9) cf. John 8:32-44</a:t>
            </a:r>
          </a:p>
          <a:p>
            <a:pPr marL="801688" indent="-406400">
              <a:spcBef>
                <a:spcPct val="50000"/>
              </a:spcBef>
              <a:defRPr/>
            </a:pPr>
            <a:r>
              <a:rPr lang="en-US" altLang="en-US" sz="2800" kern="0" dirty="0">
                <a:latin typeface="Arial" panose="020B0604020202020204" pitchFamily="34" charset="0"/>
                <a:cs typeface="Arial" panose="020B0604020202020204" pitchFamily="34" charset="0"/>
              </a:rPr>
              <a:t>1. Slander their character – name.</a:t>
            </a:r>
          </a:p>
          <a:p>
            <a:pPr marL="801688" indent="-406400">
              <a:spcBef>
                <a:spcPct val="50000"/>
              </a:spcBef>
              <a:defRPr/>
            </a:pPr>
            <a:r>
              <a:rPr lang="en-US" altLang="en-US" sz="2800" kern="0" dirty="0">
                <a:latin typeface="Arial" panose="020B0604020202020204" pitchFamily="34" charset="0"/>
                <a:cs typeface="Arial" panose="020B0604020202020204" pitchFamily="34" charset="0"/>
              </a:rPr>
              <a:t>2. Perhaps refers to Jews who escaped persecution through compromise.</a:t>
            </a:r>
          </a:p>
          <a:p>
            <a:pPr marL="801688" indent="-406400">
              <a:spcBef>
                <a:spcPct val="50000"/>
              </a:spcBef>
              <a:defRPr/>
            </a:pPr>
            <a:r>
              <a:rPr lang="en-US" altLang="en-US" sz="2800" kern="0" dirty="0">
                <a:latin typeface="Arial" panose="020B0604020202020204" pitchFamily="34" charset="0"/>
                <a:cs typeface="Arial" panose="020B0604020202020204" pitchFamily="34" charset="0"/>
              </a:rPr>
              <a:t>3.	The blasphemy of those who say they are Jews … </a:t>
            </a:r>
            <a:r>
              <a:rPr lang="en-US" altLang="en-US" sz="2800" i="1" kern="0" dirty="0">
                <a:latin typeface="Arial" panose="020B0604020202020204" pitchFamily="34" charset="0"/>
                <a:cs typeface="Arial" panose="020B0604020202020204" pitchFamily="34" charset="0"/>
              </a:rPr>
              <a:t>“synagogue of Satan.”</a:t>
            </a:r>
          </a:p>
        </p:txBody>
      </p:sp>
      <p:sp>
        <p:nvSpPr>
          <p:cNvPr id="5" name="Rectangle 10"/>
          <p:cNvSpPr>
            <a:spLocks noChangeArrowheads="1"/>
          </p:cNvSpPr>
          <p:nvPr/>
        </p:nvSpPr>
        <p:spPr bwMode="auto">
          <a:xfrm>
            <a:off x="457200" y="533401"/>
            <a:ext cx="8077200" cy="766557"/>
          </a:xfrm>
          <a:prstGeom prst="rect">
            <a:avLst/>
          </a:prstGeom>
          <a:noFill/>
          <a:ln w="9525">
            <a:noFill/>
            <a:miter lim="800000"/>
            <a:headEnd/>
            <a:tailEnd/>
          </a:ln>
          <a:effectLst/>
        </p:spPr>
        <p:txBody>
          <a:bodyPr>
            <a:spAutoFit/>
          </a:bodyPr>
          <a:lstStyle/>
          <a:p>
            <a:pPr algn="ctr">
              <a:lnSpc>
                <a:spcPct val="120000"/>
              </a:lnSpc>
              <a:defRPr/>
            </a:pPr>
            <a:r>
              <a:rPr lang="en-US" altLang="en-US" sz="4000" kern="0" dirty="0">
                <a:latin typeface="Arial" panose="020B0604020202020204" pitchFamily="34" charset="0"/>
                <a:cs typeface="Arial" panose="020B0604020202020204" pitchFamily="34" charset="0"/>
              </a:rPr>
              <a:t>Their Challenges</a:t>
            </a:r>
          </a:p>
        </p:txBody>
      </p:sp>
      <p:sp>
        <p:nvSpPr>
          <p:cNvPr id="6" name="Rectangle 5"/>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512A9188-6027-46B9-B645-F25B6CC9DF83}"/>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18</a:t>
            </a:fld>
            <a:endParaRPr lang="en-US" altLang="en-US" b="1"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248322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6">
                                            <p:txEl>
                                              <p:pRg st="2" end="2"/>
                                            </p:txEl>
                                          </p:spTgt>
                                        </p:tgtEl>
                                        <p:attrNameLst>
                                          <p:attrName>style.visibility</p:attrName>
                                        </p:attrNameLst>
                                      </p:cBhvr>
                                      <p:to>
                                        <p:strVal val="visible"/>
                                      </p:to>
                                    </p:set>
                                    <p:animEffect transition="in" filter="fade">
                                      <p:cBhvr>
                                        <p:cTn id="7" dur="1000"/>
                                        <p:tgtEl>
                                          <p:spTgt spid="95236">
                                            <p:txEl>
                                              <p:pRg st="2" end="2"/>
                                            </p:txEl>
                                          </p:spTgt>
                                        </p:tgtEl>
                                      </p:cBhvr>
                                    </p:animEffect>
                                    <p:anim calcmode="lin" valueType="num">
                                      <p:cBhvr>
                                        <p:cTn id="8" dur="1000" fill="hold"/>
                                        <p:tgtEl>
                                          <p:spTgt spid="9523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52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5236">
                                            <p:txEl>
                                              <p:pRg st="3" end="3"/>
                                            </p:txEl>
                                          </p:spTgt>
                                        </p:tgtEl>
                                        <p:attrNameLst>
                                          <p:attrName>style.visibility</p:attrName>
                                        </p:attrNameLst>
                                      </p:cBhvr>
                                      <p:to>
                                        <p:strVal val="visible"/>
                                      </p:to>
                                    </p:set>
                                    <p:animEffect transition="in" filter="fade">
                                      <p:cBhvr>
                                        <p:cTn id="14" dur="1000"/>
                                        <p:tgtEl>
                                          <p:spTgt spid="95236">
                                            <p:txEl>
                                              <p:pRg st="3" end="3"/>
                                            </p:txEl>
                                          </p:spTgt>
                                        </p:tgtEl>
                                      </p:cBhvr>
                                    </p:animEffect>
                                    <p:anim calcmode="lin" valueType="num">
                                      <p:cBhvr>
                                        <p:cTn id="15" dur="1000" fill="hold"/>
                                        <p:tgtEl>
                                          <p:spTgt spid="9523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52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5236">
                                            <p:txEl>
                                              <p:pRg st="4" end="4"/>
                                            </p:txEl>
                                          </p:spTgt>
                                        </p:tgtEl>
                                        <p:attrNameLst>
                                          <p:attrName>style.visibility</p:attrName>
                                        </p:attrNameLst>
                                      </p:cBhvr>
                                      <p:to>
                                        <p:strVal val="visible"/>
                                      </p:to>
                                    </p:set>
                                    <p:animEffect transition="in" filter="fade">
                                      <p:cBhvr>
                                        <p:cTn id="21" dur="1000"/>
                                        <p:tgtEl>
                                          <p:spTgt spid="95236">
                                            <p:txEl>
                                              <p:pRg st="4" end="4"/>
                                            </p:txEl>
                                          </p:spTgt>
                                        </p:tgtEl>
                                      </p:cBhvr>
                                    </p:animEffect>
                                    <p:anim calcmode="lin" valueType="num">
                                      <p:cBhvr>
                                        <p:cTn id="22" dur="1000" fill="hold"/>
                                        <p:tgtEl>
                                          <p:spTgt spid="9523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52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5236">
                                            <p:txEl>
                                              <p:pRg st="5" end="5"/>
                                            </p:txEl>
                                          </p:spTgt>
                                        </p:tgtEl>
                                        <p:attrNameLst>
                                          <p:attrName>style.visibility</p:attrName>
                                        </p:attrNameLst>
                                      </p:cBhvr>
                                      <p:to>
                                        <p:strVal val="visible"/>
                                      </p:to>
                                    </p:set>
                                    <p:animEffect transition="in" filter="fade">
                                      <p:cBhvr>
                                        <p:cTn id="28" dur="1000"/>
                                        <p:tgtEl>
                                          <p:spTgt spid="95236">
                                            <p:txEl>
                                              <p:pRg st="5" end="5"/>
                                            </p:txEl>
                                          </p:spTgt>
                                        </p:tgtEl>
                                      </p:cBhvr>
                                    </p:animEffect>
                                    <p:anim calcmode="lin" valueType="num">
                                      <p:cBhvr>
                                        <p:cTn id="29" dur="1000" fill="hold"/>
                                        <p:tgtEl>
                                          <p:spTgt spid="9523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523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254525" y="1299958"/>
            <a:ext cx="8616098" cy="5324535"/>
          </a:xfrm>
          <a:prstGeom prst="rect">
            <a:avLst/>
          </a:prstGeom>
          <a:noFill/>
          <a:ln>
            <a:noFill/>
          </a:ln>
          <a:effectLst/>
        </p:spPr>
        <p:txBody>
          <a:bodyPr wrap="square">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marL="801688" indent="-406400">
              <a:spcBef>
                <a:spcPct val="50000"/>
              </a:spcBef>
              <a:defRPr/>
            </a:pPr>
            <a:r>
              <a:rPr lang="en-US" altLang="en-US" sz="2800" kern="0" dirty="0">
                <a:latin typeface="Arial" panose="020B0604020202020204" pitchFamily="34" charset="0"/>
                <a:cs typeface="Arial" panose="020B0604020202020204" pitchFamily="34" charset="0"/>
              </a:rPr>
              <a:t>3.	The blasphemy of those who say they are Jews … </a:t>
            </a:r>
            <a:r>
              <a:rPr lang="en-US" altLang="en-US" sz="2800" i="1" kern="0" dirty="0">
                <a:latin typeface="Arial" panose="020B0604020202020204" pitchFamily="34" charset="0"/>
                <a:cs typeface="Arial" panose="020B0604020202020204" pitchFamily="34" charset="0"/>
              </a:rPr>
              <a:t>“synagogue of Satan.”</a:t>
            </a:r>
          </a:p>
          <a:p>
            <a:pPr>
              <a:spcBef>
                <a:spcPct val="50000"/>
              </a:spcBef>
              <a:defRPr/>
            </a:pPr>
            <a:r>
              <a:rPr lang="en-US" altLang="en-US" sz="2800" kern="0" dirty="0">
                <a:latin typeface="Arial" panose="020B0604020202020204" pitchFamily="34" charset="0"/>
                <a:cs typeface="Arial" panose="020B0604020202020204" pitchFamily="34" charset="0"/>
              </a:rPr>
              <a:t>NOTE: The disciples of Christ are the true </a:t>
            </a:r>
            <a:r>
              <a:rPr lang="en-US" altLang="en-US" sz="2800" i="1" kern="0" dirty="0">
                <a:latin typeface="Arial" panose="020B0604020202020204" pitchFamily="34" charset="0"/>
                <a:cs typeface="Arial" panose="020B0604020202020204" pitchFamily="34" charset="0"/>
              </a:rPr>
              <a:t>“Israel of God”</a:t>
            </a:r>
            <a:r>
              <a:rPr lang="en-US" altLang="en-US" sz="2800" kern="0" dirty="0">
                <a:latin typeface="Arial" panose="020B0604020202020204" pitchFamily="34" charset="0"/>
                <a:cs typeface="Arial" panose="020B0604020202020204" pitchFamily="34" charset="0"/>
              </a:rPr>
              <a:t> (Galatians 6:16).</a:t>
            </a:r>
          </a:p>
          <a:p>
            <a:pPr marL="457200" indent="-457200">
              <a:spcBef>
                <a:spcPct val="50000"/>
              </a:spcBef>
              <a:buFont typeface="Arial" panose="020B0604020202020204" pitchFamily="34" charset="0"/>
              <a:buChar char="•"/>
              <a:defRPr/>
            </a:pPr>
            <a:r>
              <a:rPr lang="en-US" altLang="en-US" sz="2800" kern="0" dirty="0">
                <a:latin typeface="Arial" panose="020B0604020202020204" pitchFamily="34" charset="0"/>
                <a:cs typeface="Arial" panose="020B0604020202020204" pitchFamily="34" charset="0"/>
              </a:rPr>
              <a:t>Membership in the covenant family of God is no longer by a fleshly birth, but those who are born again of water and the spirit are God’s covenant spiritual family (John 3:3-5; Romans 2:28-29; Philippians 3:3).</a:t>
            </a:r>
          </a:p>
          <a:p>
            <a:pPr marL="914400" lvl="1" indent="-457200">
              <a:buFont typeface="Arial" panose="020B0604020202020204" pitchFamily="34" charset="0"/>
              <a:buChar char="•"/>
              <a:defRPr/>
            </a:pPr>
            <a:r>
              <a:rPr lang="en-US" altLang="en-US" sz="2000" kern="0" dirty="0">
                <a:latin typeface="Arial" panose="020B0604020202020204" pitchFamily="34" charset="0"/>
                <a:cs typeface="Arial" panose="020B0604020202020204" pitchFamily="34" charset="0"/>
              </a:rPr>
              <a:t>Tradition says that in Smyrna the Jews eagerly informed the Romans where they might find Christians in order to persecute them.</a:t>
            </a:r>
          </a:p>
        </p:txBody>
      </p:sp>
      <p:sp>
        <p:nvSpPr>
          <p:cNvPr id="5" name="Rectangle 10"/>
          <p:cNvSpPr>
            <a:spLocks noChangeArrowheads="1"/>
          </p:cNvSpPr>
          <p:nvPr/>
        </p:nvSpPr>
        <p:spPr bwMode="auto">
          <a:xfrm>
            <a:off x="551470" y="533401"/>
            <a:ext cx="8077200" cy="766557"/>
          </a:xfrm>
          <a:prstGeom prst="rect">
            <a:avLst/>
          </a:prstGeom>
          <a:noFill/>
          <a:ln w="9525">
            <a:noFill/>
            <a:miter lim="800000"/>
            <a:headEnd/>
            <a:tailEnd/>
          </a:ln>
          <a:effectLst/>
        </p:spPr>
        <p:txBody>
          <a:bodyPr>
            <a:spAutoFit/>
          </a:bodyPr>
          <a:lstStyle/>
          <a:p>
            <a:pPr algn="ctr">
              <a:lnSpc>
                <a:spcPct val="120000"/>
              </a:lnSpc>
              <a:defRPr/>
            </a:pPr>
            <a:r>
              <a:rPr lang="en-US" altLang="en-US" sz="4000" kern="0" dirty="0">
                <a:latin typeface="Arial" panose="020B0604020202020204" pitchFamily="34" charset="0"/>
                <a:cs typeface="Arial" panose="020B0604020202020204" pitchFamily="34" charset="0"/>
              </a:rPr>
              <a:t>Their Challenges</a:t>
            </a:r>
          </a:p>
        </p:txBody>
      </p:sp>
      <p:sp>
        <p:nvSpPr>
          <p:cNvPr id="6" name="Rectangle 5"/>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512A9188-6027-46B9-B645-F25B6CC9DF83}"/>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19</a:t>
            </a:fld>
            <a:endParaRPr lang="en-US" altLang="en-US" b="1"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1105342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animEffect transition="in" filter="fade">
                                      <p:cBhvr>
                                        <p:cTn id="7" dur="1000"/>
                                        <p:tgtEl>
                                          <p:spTgt spid="95236">
                                            <p:txEl>
                                              <p:pRg st="0" end="0"/>
                                            </p:txEl>
                                          </p:spTgt>
                                        </p:tgtEl>
                                      </p:cBhvr>
                                    </p:animEffect>
                                    <p:anim calcmode="lin" valueType="num">
                                      <p:cBhvr>
                                        <p:cTn id="8" dur="1000" fill="hold"/>
                                        <p:tgtEl>
                                          <p:spTgt spid="952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52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5236">
                                            <p:txEl>
                                              <p:pRg st="1" end="1"/>
                                            </p:txEl>
                                          </p:spTgt>
                                        </p:tgtEl>
                                        <p:attrNameLst>
                                          <p:attrName>style.visibility</p:attrName>
                                        </p:attrNameLst>
                                      </p:cBhvr>
                                      <p:to>
                                        <p:strVal val="visible"/>
                                      </p:to>
                                    </p:set>
                                    <p:animEffect transition="in" filter="fade">
                                      <p:cBhvr>
                                        <p:cTn id="14" dur="1000"/>
                                        <p:tgtEl>
                                          <p:spTgt spid="95236">
                                            <p:txEl>
                                              <p:pRg st="1" end="1"/>
                                            </p:txEl>
                                          </p:spTgt>
                                        </p:tgtEl>
                                      </p:cBhvr>
                                    </p:animEffect>
                                    <p:anim calcmode="lin" valueType="num">
                                      <p:cBhvr>
                                        <p:cTn id="15" dur="1000" fill="hold"/>
                                        <p:tgtEl>
                                          <p:spTgt spid="952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52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5236">
                                            <p:txEl>
                                              <p:pRg st="2" end="2"/>
                                            </p:txEl>
                                          </p:spTgt>
                                        </p:tgtEl>
                                        <p:attrNameLst>
                                          <p:attrName>style.visibility</p:attrName>
                                        </p:attrNameLst>
                                      </p:cBhvr>
                                      <p:to>
                                        <p:strVal val="visible"/>
                                      </p:to>
                                    </p:set>
                                    <p:animEffect transition="in" filter="fade">
                                      <p:cBhvr>
                                        <p:cTn id="21" dur="1000"/>
                                        <p:tgtEl>
                                          <p:spTgt spid="95236">
                                            <p:txEl>
                                              <p:pRg st="2" end="2"/>
                                            </p:txEl>
                                          </p:spTgt>
                                        </p:tgtEl>
                                      </p:cBhvr>
                                    </p:animEffect>
                                    <p:anim calcmode="lin" valueType="num">
                                      <p:cBhvr>
                                        <p:cTn id="22" dur="1000" fill="hold"/>
                                        <p:tgtEl>
                                          <p:spTgt spid="952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523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5236">
                                            <p:txEl>
                                              <p:pRg st="3" end="3"/>
                                            </p:txEl>
                                          </p:spTgt>
                                        </p:tgtEl>
                                        <p:attrNameLst>
                                          <p:attrName>style.visibility</p:attrName>
                                        </p:attrNameLst>
                                      </p:cBhvr>
                                      <p:to>
                                        <p:strVal val="visible"/>
                                      </p:to>
                                    </p:set>
                                    <p:animEffect transition="in" filter="fade">
                                      <p:cBhvr>
                                        <p:cTn id="26" dur="1000"/>
                                        <p:tgtEl>
                                          <p:spTgt spid="95236">
                                            <p:txEl>
                                              <p:pRg st="3" end="3"/>
                                            </p:txEl>
                                          </p:spTgt>
                                        </p:tgtEl>
                                      </p:cBhvr>
                                    </p:animEffect>
                                    <p:anim calcmode="lin" valueType="num">
                                      <p:cBhvr>
                                        <p:cTn id="27" dur="1000" fill="hold"/>
                                        <p:tgtEl>
                                          <p:spTgt spid="9523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523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E862-DF9B-4095-AB45-FA97B5EBB239}"/>
              </a:ext>
            </a:extLst>
          </p:cNvPr>
          <p:cNvSpPr>
            <a:spLocks noGrp="1"/>
          </p:cNvSpPr>
          <p:nvPr>
            <p:ph type="title"/>
          </p:nvPr>
        </p:nvSpPr>
        <p:spPr>
          <a:xfrm>
            <a:off x="628650" y="54871"/>
            <a:ext cx="7886700" cy="701731"/>
          </a:xfrm>
        </p:spPr>
        <p:txBody>
          <a:bodyPr>
            <a:spAutoFit/>
          </a:bodyPr>
          <a:lstStyle/>
          <a:p>
            <a:r>
              <a:rPr lang="en-US" b="1" dirty="0">
                <a:solidFill>
                  <a:schemeClr val="tx1"/>
                </a:solidFill>
              </a:rPr>
              <a:t>Resources used:</a:t>
            </a:r>
            <a:endParaRPr lang="en-US" dirty="0">
              <a:solidFill>
                <a:schemeClr val="tx1"/>
              </a:solidFill>
            </a:endParaRPr>
          </a:p>
        </p:txBody>
      </p:sp>
      <p:sp>
        <p:nvSpPr>
          <p:cNvPr id="3" name="Content Placeholder 2">
            <a:extLst>
              <a:ext uri="{FF2B5EF4-FFF2-40B4-BE49-F238E27FC236}">
                <a16:creationId xmlns:a16="http://schemas.microsoft.com/office/drawing/2014/main" id="{02A03C2B-197C-47B6-B860-A4CE7A6D08AC}"/>
              </a:ext>
            </a:extLst>
          </p:cNvPr>
          <p:cNvSpPr>
            <a:spLocks noGrp="1"/>
          </p:cNvSpPr>
          <p:nvPr>
            <p:ph idx="1"/>
          </p:nvPr>
        </p:nvSpPr>
        <p:spPr>
          <a:xfrm>
            <a:off x="160256" y="825629"/>
            <a:ext cx="8814062" cy="5858014"/>
          </a:xfrm>
        </p:spPr>
        <p:txBody>
          <a:bodyPr wrap="square">
            <a:spAutoFit/>
          </a:bodyPr>
          <a:lstStyle/>
          <a:p>
            <a:r>
              <a:rPr lang="en-US" sz="2000" dirty="0">
                <a:solidFill>
                  <a:schemeClr val="tx1"/>
                </a:solidFill>
              </a:rPr>
              <a:t>A Study Of The Book Of Revelation by Bob Dodson</a:t>
            </a:r>
          </a:p>
          <a:p>
            <a:r>
              <a:rPr lang="en-US" sz="2000" dirty="0">
                <a:solidFill>
                  <a:schemeClr val="tx1"/>
                </a:solidFill>
              </a:rPr>
              <a:t>More Than Conquerors by William Hendriksen</a:t>
            </a:r>
          </a:p>
          <a:p>
            <a:r>
              <a:rPr lang="en-US" sz="2000" dirty="0">
                <a:solidFill>
                  <a:schemeClr val="tx1"/>
                </a:solidFill>
              </a:rPr>
              <a:t>Overcoming With The Lamb, Florida College Annual Lectures, February 7-10, 1994</a:t>
            </a:r>
          </a:p>
          <a:p>
            <a:r>
              <a:rPr lang="en-US" sz="2000" dirty="0">
                <a:solidFill>
                  <a:schemeClr val="tx1"/>
                </a:solidFill>
              </a:rPr>
              <a:t>Revelation: An Introduction and Commentary by Homer Hailey</a:t>
            </a:r>
          </a:p>
          <a:p>
            <a:r>
              <a:rPr lang="en-US" sz="2000" dirty="0">
                <a:solidFill>
                  <a:schemeClr val="tx1"/>
                </a:solidFill>
              </a:rPr>
              <a:t>Revelation (Truth Commentaries) by Robert Harkrider</a:t>
            </a:r>
          </a:p>
          <a:p>
            <a:r>
              <a:rPr lang="en-US" sz="2000" dirty="0">
                <a:solidFill>
                  <a:schemeClr val="tx1"/>
                </a:solidFill>
              </a:rPr>
              <a:t>Revelation (A Study Workbook) by Robert Harkrider</a:t>
            </a:r>
          </a:p>
          <a:p>
            <a:r>
              <a:rPr lang="en-US" sz="2000" dirty="0">
                <a:solidFill>
                  <a:schemeClr val="tx1"/>
                </a:solidFill>
              </a:rPr>
              <a:t>Revelation by Donnie Rader</a:t>
            </a:r>
          </a:p>
          <a:p>
            <a:r>
              <a:rPr lang="en-US" sz="2000" dirty="0">
                <a:solidFill>
                  <a:schemeClr val="tx1"/>
                </a:solidFill>
              </a:rPr>
              <a:t>Studies In The Book Of Revelation by Ferrell Jenkins</a:t>
            </a:r>
          </a:p>
          <a:p>
            <a:r>
              <a:rPr lang="en-US" sz="2000" dirty="0">
                <a:solidFill>
                  <a:schemeClr val="tx1"/>
                </a:solidFill>
              </a:rPr>
              <a:t>The Old Testament In The Book Of Revelation by Ferrell Jenkins</a:t>
            </a:r>
          </a:p>
          <a:p>
            <a:r>
              <a:rPr lang="en-US" sz="2000" dirty="0">
                <a:solidFill>
                  <a:schemeClr val="tx1"/>
                </a:solidFill>
              </a:rPr>
              <a:t>The Revelation Of Saint John The Divine by G.B. Caird</a:t>
            </a:r>
          </a:p>
          <a:p>
            <a:r>
              <a:rPr lang="en-US" sz="2000" dirty="0">
                <a:solidFill>
                  <a:schemeClr val="tx1"/>
                </a:solidFill>
              </a:rPr>
              <a:t>The Book of Revelation by Foy E. Wallace</a:t>
            </a:r>
          </a:p>
          <a:p>
            <a:r>
              <a:rPr lang="en-US" sz="2000" dirty="0">
                <a:solidFill>
                  <a:schemeClr val="tx1"/>
                </a:solidFill>
              </a:rPr>
              <a:t>The Avenging of the Apostles and Prophets by Arthur M. Ogden</a:t>
            </a:r>
          </a:p>
          <a:p>
            <a:r>
              <a:rPr lang="en-US" sz="2000" dirty="0">
                <a:solidFill>
                  <a:schemeClr val="tx1"/>
                </a:solidFill>
              </a:rPr>
              <a:t>Worthy Is The Lamb by Ray Summers</a:t>
            </a:r>
          </a:p>
          <a:p>
            <a:r>
              <a:rPr lang="en-US" sz="2000" dirty="0">
                <a:solidFill>
                  <a:schemeClr val="tx1"/>
                </a:solidFill>
              </a:rPr>
              <a:t>Written exchange on “The Domitian Persecution” between Arthur M. Ogden and Ferrell Jenkins presented in Searching The Scriptures, June 12, 1989, pages 7-12</a:t>
            </a:r>
          </a:p>
        </p:txBody>
      </p:sp>
      <p:sp>
        <p:nvSpPr>
          <p:cNvPr id="4" name="Slide Number Placeholder 3">
            <a:extLst>
              <a:ext uri="{FF2B5EF4-FFF2-40B4-BE49-F238E27FC236}">
                <a16:creationId xmlns:a16="http://schemas.microsoft.com/office/drawing/2014/main" id="{40224E7D-2D11-4884-8988-18A78F2A038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346249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1961562" y="533402"/>
            <a:ext cx="5257800" cy="1190625"/>
          </a:xfrm>
          <a:prstGeom prst="rect">
            <a:avLst/>
          </a:prstGeom>
          <a:noFill/>
          <a:ln>
            <a:noFill/>
          </a:ln>
          <a:effectLst/>
        </p:spPr>
        <p:txBody>
          <a:bodyPr>
            <a:spAutoFit/>
          </a:bodyPr>
          <a:lstStyle/>
          <a:p>
            <a:pPr algn="ctr">
              <a:spcBef>
                <a:spcPct val="50000"/>
              </a:spcBef>
              <a:defRPr/>
            </a:pPr>
            <a:r>
              <a:rPr lang="en-US" altLang="en-US" sz="3600" kern="0" dirty="0">
                <a:latin typeface="Arial" panose="020B0604020202020204" pitchFamily="34" charset="0"/>
                <a:cs typeface="Arial" panose="020B0604020202020204" pitchFamily="34" charset="0"/>
              </a:rPr>
              <a:t>Compromise of Others Adds Pressure</a:t>
            </a:r>
          </a:p>
        </p:txBody>
      </p:sp>
      <p:sp>
        <p:nvSpPr>
          <p:cNvPr id="108549" name="Text Box 5"/>
          <p:cNvSpPr txBox="1">
            <a:spLocks noChangeArrowheads="1"/>
          </p:cNvSpPr>
          <p:nvPr/>
        </p:nvSpPr>
        <p:spPr bwMode="auto">
          <a:xfrm>
            <a:off x="543611" y="1981202"/>
            <a:ext cx="8077200" cy="2031325"/>
          </a:xfrm>
          <a:prstGeom prst="rect">
            <a:avLst/>
          </a:prstGeom>
          <a:noFill/>
          <a:ln>
            <a:noFill/>
          </a:ln>
          <a:effectLst/>
        </p:spPr>
        <p:txBody>
          <a:bodyPr wrap="square">
            <a:spAutoFit/>
          </a:bodyPr>
          <a:lstStyle>
            <a:lvl1pPr>
              <a:tabLst>
                <a:tab pos="228600" algn="l"/>
              </a:tabLst>
              <a:defRPr sz="2400">
                <a:solidFill>
                  <a:schemeClr val="tx1"/>
                </a:solidFill>
                <a:latin typeface="Times New Roman" panose="02020603050405020304" pitchFamily="18" charset="0"/>
              </a:defRPr>
            </a:lvl1pPr>
            <a:lvl2pPr>
              <a:tabLst>
                <a:tab pos="228600" algn="l"/>
              </a:tabLst>
              <a:defRPr sz="2400">
                <a:solidFill>
                  <a:schemeClr val="tx1"/>
                </a:solidFill>
                <a:latin typeface="Times New Roman" panose="02020603050405020304" pitchFamily="18" charset="0"/>
              </a:defRPr>
            </a:lvl2pPr>
            <a:lvl3pPr>
              <a:tabLst>
                <a:tab pos="228600" algn="l"/>
              </a:tabLst>
              <a:defRPr sz="2400">
                <a:solidFill>
                  <a:schemeClr val="tx1"/>
                </a:solidFill>
                <a:latin typeface="Times New Roman" panose="02020603050405020304" pitchFamily="18" charset="0"/>
              </a:defRPr>
            </a:lvl3pPr>
            <a:lvl4pPr>
              <a:tabLst>
                <a:tab pos="228600" algn="l"/>
              </a:tabLst>
              <a:defRPr sz="2400">
                <a:solidFill>
                  <a:schemeClr val="tx1"/>
                </a:solidFill>
                <a:latin typeface="Times New Roman" panose="02020603050405020304" pitchFamily="18" charset="0"/>
              </a:defRPr>
            </a:lvl4pPr>
            <a:lvl5pPr>
              <a:tabLst>
                <a:tab pos="228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marL="457200" indent="-457200">
              <a:spcBef>
                <a:spcPct val="50000"/>
              </a:spcBef>
              <a:buClr>
                <a:schemeClr val="tx1"/>
              </a:buClr>
              <a:buFont typeface="Wingdings" panose="05000000000000000000" pitchFamily="2" charset="2"/>
              <a:buChar char="§"/>
              <a:defRPr/>
            </a:pPr>
            <a:r>
              <a:rPr lang="en-US" altLang="en-US" sz="2800" kern="0" dirty="0">
                <a:latin typeface="Arial" panose="020B0604020202020204" pitchFamily="34" charset="0"/>
                <a:cs typeface="Arial" panose="020B0604020202020204" pitchFamily="34" charset="0"/>
              </a:rPr>
              <a:t>Caesar worship – more political than religious</a:t>
            </a:r>
          </a:p>
          <a:p>
            <a:pPr marL="457200" indent="-457200">
              <a:spcBef>
                <a:spcPct val="50000"/>
              </a:spcBef>
              <a:buClr>
                <a:schemeClr val="tx1"/>
              </a:buClr>
              <a:buFont typeface="Wingdings" panose="05000000000000000000" pitchFamily="2" charset="2"/>
              <a:buChar char="§"/>
              <a:defRPr/>
            </a:pPr>
            <a:r>
              <a:rPr lang="en-US" altLang="en-US" sz="2800" kern="0" dirty="0">
                <a:latin typeface="Arial" panose="020B0604020202020204" pitchFamily="34" charset="0"/>
                <a:cs typeface="Arial" panose="020B0604020202020204" pitchFamily="34" charset="0"/>
              </a:rPr>
              <a:t>Could burn incense to Caesar saying “Caesar is Lord” and worship how you may – as long as you were loyal to Rome</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F3B589CE-98B7-446B-BBA2-B0EB35321D9A}"/>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20</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598007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8549">
                                            <p:txEl>
                                              <p:pRg st="0" end="0"/>
                                            </p:txEl>
                                          </p:spTgt>
                                        </p:tgtEl>
                                        <p:attrNameLst>
                                          <p:attrName>style.visibility</p:attrName>
                                        </p:attrNameLst>
                                      </p:cBhvr>
                                      <p:to>
                                        <p:strVal val="visible"/>
                                      </p:to>
                                    </p:set>
                                    <p:animEffect transition="in" filter="fade">
                                      <p:cBhvr>
                                        <p:cTn id="7" dur="1000"/>
                                        <p:tgtEl>
                                          <p:spTgt spid="108549">
                                            <p:txEl>
                                              <p:pRg st="0" end="0"/>
                                            </p:txEl>
                                          </p:spTgt>
                                        </p:tgtEl>
                                      </p:cBhvr>
                                    </p:animEffect>
                                    <p:anim calcmode="lin" valueType="num">
                                      <p:cBhvr>
                                        <p:cTn id="8" dur="1000" fill="hold"/>
                                        <p:tgtEl>
                                          <p:spTgt spid="1085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5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8549">
                                            <p:txEl>
                                              <p:pRg st="1" end="1"/>
                                            </p:txEl>
                                          </p:spTgt>
                                        </p:tgtEl>
                                        <p:attrNameLst>
                                          <p:attrName>style.visibility</p:attrName>
                                        </p:attrNameLst>
                                      </p:cBhvr>
                                      <p:to>
                                        <p:strVal val="visible"/>
                                      </p:to>
                                    </p:set>
                                    <p:animEffect transition="in" filter="fade">
                                      <p:cBhvr>
                                        <p:cTn id="14" dur="1000"/>
                                        <p:tgtEl>
                                          <p:spTgt spid="108549">
                                            <p:txEl>
                                              <p:pRg st="1" end="1"/>
                                            </p:txEl>
                                          </p:spTgt>
                                        </p:tgtEl>
                                      </p:cBhvr>
                                    </p:animEffect>
                                    <p:anim calcmode="lin" valueType="num">
                                      <p:cBhvr>
                                        <p:cTn id="15" dur="1000" fill="hold"/>
                                        <p:tgtEl>
                                          <p:spTgt spid="10854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854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2" name="Text Box 34"/>
          <p:cNvSpPr txBox="1">
            <a:spLocks noChangeArrowheads="1"/>
          </p:cNvSpPr>
          <p:nvPr/>
        </p:nvSpPr>
        <p:spPr bwMode="auto">
          <a:xfrm>
            <a:off x="1524000" y="2590800"/>
            <a:ext cx="746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tLang="en-US" kern="0">
              <a:solidFill>
                <a:sysClr val="windowText" lastClr="000000"/>
              </a:solidFill>
              <a:latin typeface="Times New Roman" panose="02020603050405020304" pitchFamily="18" charset="0"/>
            </a:endParaRPr>
          </a:p>
        </p:txBody>
      </p:sp>
      <p:sp>
        <p:nvSpPr>
          <p:cNvPr id="32829" name="Text Box 61"/>
          <p:cNvSpPr txBox="1">
            <a:spLocks noChangeArrowheads="1"/>
          </p:cNvSpPr>
          <p:nvPr/>
        </p:nvSpPr>
        <p:spPr bwMode="auto">
          <a:xfrm>
            <a:off x="172822" y="591579"/>
            <a:ext cx="8839200" cy="5947334"/>
          </a:xfrm>
          <a:prstGeom prst="rect">
            <a:avLst/>
          </a:prstGeom>
          <a:noFill/>
          <a:ln>
            <a:noFill/>
          </a:ln>
          <a:effectLst/>
        </p:spPr>
        <p:txBody>
          <a:bodyPr wrap="square">
            <a:spAutoFit/>
          </a:bodyPr>
          <a:lstStyle/>
          <a:p>
            <a:pPr>
              <a:lnSpc>
                <a:spcPct val="120000"/>
              </a:lnSpc>
              <a:defRPr/>
            </a:pPr>
            <a:r>
              <a:rPr lang="en-US" altLang="en-US" sz="3200" kern="0" dirty="0">
                <a:latin typeface="Arial" panose="020B0604020202020204" pitchFamily="34" charset="0"/>
                <a:cs typeface="Arial" panose="020B0604020202020204" pitchFamily="34" charset="0"/>
              </a:rPr>
              <a:t>William Barclay: “One thing is clear. The burning of this pinch of incense was obviously not a test of man’s religious orthodoxy; it was a test of his political loyalty. In point of fact the Roman government was extremely tolerant. Once a man had made his sacrifice and received his certificate, he could then worship any god or goddess he chose, provided that worship did not conflict with public decency and order. </a:t>
            </a:r>
          </a:p>
        </p:txBody>
      </p:sp>
      <p:sp>
        <p:nvSpPr>
          <p:cNvPr id="7" name="Rectangle 6"/>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35BD1FD4-10FE-4132-9576-2FE6C4C0A6DD}"/>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21</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1949187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829"/>
                                        </p:tgtEl>
                                        <p:attrNameLst>
                                          <p:attrName>style.visibility</p:attrName>
                                        </p:attrNameLst>
                                      </p:cBhvr>
                                      <p:to>
                                        <p:strVal val="visible"/>
                                      </p:to>
                                    </p:set>
                                    <p:animEffect transition="in" filter="fade">
                                      <p:cBhvr>
                                        <p:cTn id="7" dur="1000"/>
                                        <p:tgtEl>
                                          <p:spTgt spid="32829"/>
                                        </p:tgtEl>
                                      </p:cBhvr>
                                    </p:animEffect>
                                    <p:anim calcmode="lin" valueType="num">
                                      <p:cBhvr>
                                        <p:cTn id="8" dur="1000" fill="hold"/>
                                        <p:tgtEl>
                                          <p:spTgt spid="32829"/>
                                        </p:tgtEl>
                                        <p:attrNameLst>
                                          <p:attrName>ppt_x</p:attrName>
                                        </p:attrNameLst>
                                      </p:cBhvr>
                                      <p:tavLst>
                                        <p:tav tm="0">
                                          <p:val>
                                            <p:strVal val="#ppt_x"/>
                                          </p:val>
                                        </p:tav>
                                        <p:tav tm="100000">
                                          <p:val>
                                            <p:strVal val="#ppt_x"/>
                                          </p:val>
                                        </p:tav>
                                      </p:tavLst>
                                    </p:anim>
                                    <p:anim calcmode="lin" valueType="num">
                                      <p:cBhvr>
                                        <p:cTn id="9" dur="1000" fill="hold"/>
                                        <p:tgtEl>
                                          <p:spTgt spid="32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2" name="Text Box 34"/>
          <p:cNvSpPr txBox="1">
            <a:spLocks noChangeArrowheads="1"/>
          </p:cNvSpPr>
          <p:nvPr/>
        </p:nvSpPr>
        <p:spPr bwMode="auto">
          <a:xfrm>
            <a:off x="1524000" y="2590800"/>
            <a:ext cx="746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tLang="en-US" kern="0">
              <a:solidFill>
                <a:sysClr val="windowText" lastClr="000000"/>
              </a:solidFill>
              <a:latin typeface="Times New Roman" panose="02020603050405020304" pitchFamily="18" charset="0"/>
            </a:endParaRPr>
          </a:p>
        </p:txBody>
      </p:sp>
      <p:sp>
        <p:nvSpPr>
          <p:cNvPr id="32829" name="Text Box 61"/>
          <p:cNvSpPr txBox="1">
            <a:spLocks noChangeArrowheads="1"/>
          </p:cNvSpPr>
          <p:nvPr/>
        </p:nvSpPr>
        <p:spPr bwMode="auto">
          <a:xfrm>
            <a:off x="152401" y="540087"/>
            <a:ext cx="8839200" cy="5356403"/>
          </a:xfrm>
          <a:prstGeom prst="rect">
            <a:avLst/>
          </a:prstGeom>
          <a:noFill/>
          <a:ln>
            <a:noFill/>
          </a:ln>
          <a:effectLst/>
        </p:spPr>
        <p:txBody>
          <a:bodyPr wrap="square">
            <a:spAutoFit/>
          </a:bodyPr>
          <a:lstStyle/>
          <a:p>
            <a:pPr>
              <a:lnSpc>
                <a:spcPct val="120000"/>
              </a:lnSpc>
              <a:defRPr/>
            </a:pPr>
            <a:r>
              <a:rPr lang="en-US" altLang="en-US" sz="3200" kern="0" dirty="0">
                <a:latin typeface="Arial" panose="020B0604020202020204" pitchFamily="34" charset="0"/>
                <a:cs typeface="Arial" panose="020B0604020202020204" pitchFamily="34" charset="0"/>
              </a:rPr>
              <a:t>“But if he refused to burn a pinch of incense, he was by his refusal automatically branded as a disloyal and disaffected citizen. With an Empire the size of the Roman Empire, no government could afford to have disaffected citizens who might become storm-centers of trouble. Therefore any man who refused to burn his pinch of incense was rendered by his very refusal an outlaw.” (pages 33-34)</a:t>
            </a:r>
          </a:p>
        </p:txBody>
      </p:sp>
      <p:sp>
        <p:nvSpPr>
          <p:cNvPr id="7" name="Rectangle 6"/>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35BD1FD4-10FE-4132-9576-2FE6C4C0A6DD}"/>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22</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37495011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829"/>
                                        </p:tgtEl>
                                        <p:attrNameLst>
                                          <p:attrName>style.visibility</p:attrName>
                                        </p:attrNameLst>
                                      </p:cBhvr>
                                      <p:to>
                                        <p:strVal val="visible"/>
                                      </p:to>
                                    </p:set>
                                    <p:animEffect transition="in" filter="fade">
                                      <p:cBhvr>
                                        <p:cTn id="7" dur="1000"/>
                                        <p:tgtEl>
                                          <p:spTgt spid="32829"/>
                                        </p:tgtEl>
                                      </p:cBhvr>
                                    </p:animEffect>
                                    <p:anim calcmode="lin" valueType="num">
                                      <p:cBhvr>
                                        <p:cTn id="8" dur="1000" fill="hold"/>
                                        <p:tgtEl>
                                          <p:spTgt spid="32829"/>
                                        </p:tgtEl>
                                        <p:attrNameLst>
                                          <p:attrName>ppt_x</p:attrName>
                                        </p:attrNameLst>
                                      </p:cBhvr>
                                      <p:tavLst>
                                        <p:tav tm="0">
                                          <p:val>
                                            <p:strVal val="#ppt_x"/>
                                          </p:val>
                                        </p:tav>
                                        <p:tav tm="100000">
                                          <p:val>
                                            <p:strVal val="#ppt_x"/>
                                          </p:val>
                                        </p:tav>
                                      </p:tavLst>
                                    </p:anim>
                                    <p:anim calcmode="lin" valueType="num">
                                      <p:cBhvr>
                                        <p:cTn id="9" dur="1000" fill="hold"/>
                                        <p:tgtEl>
                                          <p:spTgt spid="32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93126" y="1654540"/>
            <a:ext cx="5967167" cy="1793311"/>
          </a:xfrm>
        </p:spPr>
        <p:txBody>
          <a:bodyPr wrap="square">
            <a:spAutoFit/>
          </a:bodyPr>
          <a:lstStyle/>
          <a:p>
            <a:pPr algn="ctr"/>
            <a:r>
              <a:rPr lang="en-US" altLang="en-US" sz="3600" dirty="0">
                <a:solidFill>
                  <a:schemeClr val="tx1"/>
                </a:solidFill>
              </a:rPr>
              <a:t>Revelation 2:8-11</a:t>
            </a:r>
          </a:p>
          <a:p>
            <a:pPr algn="ctr"/>
            <a:r>
              <a:rPr lang="en-US" altLang="en-US" sz="3600" dirty="0">
                <a:solidFill>
                  <a:schemeClr val="tx1"/>
                </a:solidFill>
              </a:rPr>
              <a:t>Letter to the church at Smyrna</a:t>
            </a:r>
          </a:p>
          <a:p>
            <a:pPr algn="ctr"/>
            <a:r>
              <a:rPr lang="en-US" altLang="en-US" sz="3600" dirty="0">
                <a:solidFill>
                  <a:schemeClr val="tx1"/>
                </a:solidFill>
              </a:rPr>
              <a:t>“The Poor-Rich Church”</a:t>
            </a:r>
          </a:p>
        </p:txBody>
      </p:sp>
      <p:sp>
        <p:nvSpPr>
          <p:cNvPr id="2" name="Slide Number Placeholder 1">
            <a:extLst>
              <a:ext uri="{FF2B5EF4-FFF2-40B4-BE49-F238E27FC236}">
                <a16:creationId xmlns:a16="http://schemas.microsoft.com/office/drawing/2014/main" id="{AB06F2D1-BE6E-440E-BFF9-CFA6B76249C4}"/>
              </a:ext>
            </a:extLst>
          </p:cNvPr>
          <p:cNvSpPr>
            <a:spLocks noGrp="1"/>
          </p:cNvSpPr>
          <p:nvPr>
            <p:ph type="sldNum" sz="quarter" idx="12"/>
          </p:nvPr>
        </p:nvSpPr>
        <p:spPr/>
        <p:txBody>
          <a:bodyPr/>
          <a:lstStyle/>
          <a:p>
            <a:pPr eaLnBrk="0" fontAlgn="base" hangingPunct="0">
              <a:spcBef>
                <a:spcPct val="0"/>
              </a:spcBef>
              <a:spcAft>
                <a:spcPct val="0"/>
              </a:spcAft>
            </a:pPr>
            <a:fld id="{2C2085DC-C5DD-4A28-94F6-F9F029BCA1AE}"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3</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544057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2362200" y="1600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altLang="en-US" sz="2400">
              <a:solidFill>
                <a:srgbClr val="000000"/>
              </a:solidFill>
              <a:latin typeface="Times New Roman" panose="02020603050405020304" pitchFamily="18" charset="0"/>
            </a:endParaRPr>
          </a:p>
        </p:txBody>
      </p:sp>
      <p:sp>
        <p:nvSpPr>
          <p:cNvPr id="16390" name="Text Box 6"/>
          <p:cNvSpPr txBox="1">
            <a:spLocks noChangeArrowheads="1"/>
          </p:cNvSpPr>
          <p:nvPr/>
        </p:nvSpPr>
        <p:spPr bwMode="auto">
          <a:xfrm>
            <a:off x="666162" y="517525"/>
            <a:ext cx="7848600" cy="1154162"/>
          </a:xfrm>
          <a:prstGeom prst="rect">
            <a:avLst/>
          </a:prstGeom>
          <a:noFill/>
          <a:ln>
            <a:noFill/>
          </a:ln>
          <a:effectLst/>
        </p:spPr>
        <p:txBody>
          <a:bodyPr wrap="square">
            <a:spAutoFit/>
          </a:bodyPr>
          <a:lstStyle/>
          <a:p>
            <a:pPr algn="ctr" eaLnBrk="0" fontAlgn="base" hangingPunct="0">
              <a:spcBef>
                <a:spcPct val="50000"/>
              </a:spcBef>
              <a:spcAft>
                <a:spcPct val="0"/>
              </a:spcAft>
            </a:pPr>
            <a:r>
              <a:rPr lang="en-US" altLang="en-US" sz="3200" b="1" dirty="0">
                <a:latin typeface="Arial" panose="020B0604020202020204" pitchFamily="34" charset="0"/>
                <a:cs typeface="Arial" panose="020B0604020202020204" pitchFamily="34" charset="0"/>
              </a:rPr>
              <a:t>Letters To Seven Churches of Asia</a:t>
            </a:r>
          </a:p>
          <a:p>
            <a:pPr algn="ctr" eaLnBrk="0" fontAlgn="base" hangingPunct="0">
              <a:spcBef>
                <a:spcPts val="600"/>
              </a:spcBef>
              <a:spcAft>
                <a:spcPct val="0"/>
              </a:spcAft>
            </a:pPr>
            <a:r>
              <a:rPr lang="en-US" altLang="en-US" sz="3200" i="1" dirty="0">
                <a:latin typeface="Arial" panose="020B0604020202020204" pitchFamily="34" charset="0"/>
                <a:cs typeface="Arial" panose="020B0604020202020204" pitchFamily="34" charset="0"/>
              </a:rPr>
              <a:t>(Revelation 2-3)</a:t>
            </a:r>
          </a:p>
        </p:txBody>
      </p:sp>
      <p:sp>
        <p:nvSpPr>
          <p:cNvPr id="16391" name="Text Box 7"/>
          <p:cNvSpPr txBox="1">
            <a:spLocks noChangeArrowheads="1"/>
          </p:cNvSpPr>
          <p:nvPr/>
        </p:nvSpPr>
        <p:spPr bwMode="auto">
          <a:xfrm>
            <a:off x="562464" y="2438402"/>
            <a:ext cx="8048625" cy="2246769"/>
          </a:xfrm>
          <a:prstGeom prst="rect">
            <a:avLst/>
          </a:prstGeom>
          <a:noFill/>
          <a:ln>
            <a:noFill/>
          </a:ln>
          <a:effectLst/>
        </p:spPr>
        <p:txBody>
          <a:bodyPr wrap="square">
            <a:spAutoFit/>
          </a:bodyPr>
          <a:lstStyle>
            <a:lvl1pPr>
              <a:tabLst>
                <a:tab pos="350838" algn="l"/>
              </a:tabLst>
              <a:defRPr sz="2400">
                <a:solidFill>
                  <a:schemeClr val="tx1"/>
                </a:solidFill>
                <a:latin typeface="Times New Roman" panose="02020603050405020304" pitchFamily="18" charset="0"/>
              </a:defRPr>
            </a:lvl1pPr>
            <a:lvl2pPr>
              <a:tabLst>
                <a:tab pos="350838" algn="l"/>
              </a:tabLst>
              <a:defRPr sz="2400">
                <a:solidFill>
                  <a:schemeClr val="tx1"/>
                </a:solidFill>
                <a:latin typeface="Times New Roman" panose="02020603050405020304" pitchFamily="18" charset="0"/>
              </a:defRPr>
            </a:lvl2pPr>
            <a:lvl3pPr>
              <a:tabLst>
                <a:tab pos="350838" algn="l"/>
              </a:tabLst>
              <a:defRPr sz="2400">
                <a:solidFill>
                  <a:schemeClr val="tx1"/>
                </a:solidFill>
                <a:latin typeface="Times New Roman" panose="02020603050405020304" pitchFamily="18" charset="0"/>
              </a:defRPr>
            </a:lvl3pPr>
            <a:lvl4pPr>
              <a:tabLst>
                <a:tab pos="350838" algn="l"/>
              </a:tabLst>
              <a:defRPr sz="2400">
                <a:solidFill>
                  <a:schemeClr val="tx1"/>
                </a:solidFill>
                <a:latin typeface="Times New Roman" panose="02020603050405020304" pitchFamily="18" charset="0"/>
              </a:defRPr>
            </a:lvl4pPr>
            <a:lvl5pPr>
              <a:tabLst>
                <a:tab pos="350838"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50838"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50838"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50838"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50838" algn="l"/>
              </a:tabLst>
              <a:defRPr sz="2400">
                <a:solidFill>
                  <a:schemeClr val="tx1"/>
                </a:solidFill>
                <a:latin typeface="Times New Roman" panose="02020603050405020304" pitchFamily="18" charset="0"/>
              </a:defRPr>
            </a:lvl9pPr>
          </a:lstStyle>
          <a:p>
            <a:pPr eaLnBrk="0" fontAlgn="base" hangingPunct="0">
              <a:spcBef>
                <a:spcPct val="50000"/>
              </a:spcBef>
              <a:spcAft>
                <a:spcPct val="0"/>
              </a:spcAft>
              <a:buFontTx/>
              <a:buChar char="•"/>
            </a:pPr>
            <a:r>
              <a:rPr lang="en-US" altLang="en-US" sz="2800" dirty="0">
                <a:solidFill>
                  <a:prstClr val="white"/>
                </a:solidFill>
                <a:latin typeface="Arial" panose="020B0604020202020204" pitchFamily="34" charset="0"/>
                <a:cs typeface="Arial" panose="020B0604020202020204" pitchFamily="34" charset="0"/>
              </a:rPr>
              <a:t> Some were </a:t>
            </a:r>
            <a:r>
              <a:rPr lang="en-US" altLang="en-US" sz="2800" b="1" u="sng" dirty="0">
                <a:solidFill>
                  <a:prstClr val="white"/>
                </a:solidFill>
                <a:latin typeface="Arial" panose="020B0604020202020204" pitchFamily="34" charset="0"/>
                <a:cs typeface="Arial" panose="020B0604020202020204" pitchFamily="34" charset="0"/>
              </a:rPr>
              <a:t>good</a:t>
            </a:r>
            <a:r>
              <a:rPr lang="en-US" altLang="en-US" sz="2800" dirty="0">
                <a:solidFill>
                  <a:prstClr val="white"/>
                </a:solidFill>
                <a:latin typeface="Arial" panose="020B0604020202020204" pitchFamily="34" charset="0"/>
                <a:cs typeface="Arial" panose="020B0604020202020204" pitchFamily="34" charset="0"/>
              </a:rPr>
              <a:t> (Smyrna, Philadelphia)</a:t>
            </a:r>
          </a:p>
          <a:p>
            <a:pPr eaLnBrk="0" fontAlgn="base" hangingPunct="0">
              <a:spcBef>
                <a:spcPct val="50000"/>
              </a:spcBef>
              <a:spcAft>
                <a:spcPct val="0"/>
              </a:spcAft>
              <a:buFontTx/>
              <a:buChar char="•"/>
            </a:pPr>
            <a:r>
              <a:rPr lang="en-US" altLang="en-US" sz="2800" dirty="0">
                <a:solidFill>
                  <a:prstClr val="white"/>
                </a:solidFill>
                <a:latin typeface="Arial" panose="020B0604020202020204" pitchFamily="34" charset="0"/>
                <a:cs typeface="Arial" panose="020B0604020202020204" pitchFamily="34" charset="0"/>
              </a:rPr>
              <a:t> Some were </a:t>
            </a:r>
            <a:r>
              <a:rPr lang="en-US" altLang="en-US" sz="2800" b="1" u="sng" dirty="0">
                <a:solidFill>
                  <a:prstClr val="white"/>
                </a:solidFill>
                <a:latin typeface="Arial" panose="020B0604020202020204" pitchFamily="34" charset="0"/>
                <a:cs typeface="Arial" panose="020B0604020202020204" pitchFamily="34" charset="0"/>
              </a:rPr>
              <a:t>good / bad</a:t>
            </a:r>
            <a:r>
              <a:rPr lang="en-US" altLang="en-US" sz="2800" dirty="0">
                <a:solidFill>
                  <a:prstClr val="white"/>
                </a:solidFill>
                <a:latin typeface="Arial" panose="020B0604020202020204" pitchFamily="34" charset="0"/>
                <a:cs typeface="Arial" panose="020B0604020202020204" pitchFamily="34" charset="0"/>
              </a:rPr>
              <a:t> (Ephesus, Pergamum, 	 										Thyatira, Sardis)</a:t>
            </a:r>
          </a:p>
          <a:p>
            <a:pPr eaLnBrk="0" fontAlgn="base" hangingPunct="0">
              <a:spcBef>
                <a:spcPct val="50000"/>
              </a:spcBef>
              <a:spcAft>
                <a:spcPct val="0"/>
              </a:spcAft>
              <a:buFontTx/>
              <a:buChar char="•"/>
            </a:pPr>
            <a:r>
              <a:rPr lang="en-US" altLang="en-US" sz="2800" dirty="0">
                <a:solidFill>
                  <a:prstClr val="white"/>
                </a:solidFill>
                <a:latin typeface="Arial" panose="020B0604020202020204" pitchFamily="34" charset="0"/>
                <a:cs typeface="Arial" panose="020B0604020202020204" pitchFamily="34" charset="0"/>
              </a:rPr>
              <a:t> One was </a:t>
            </a:r>
            <a:r>
              <a:rPr lang="en-US" altLang="en-US" sz="2800" b="1" u="sng" dirty="0">
                <a:solidFill>
                  <a:prstClr val="white"/>
                </a:solidFill>
                <a:latin typeface="Arial" panose="020B0604020202020204" pitchFamily="34" charset="0"/>
                <a:cs typeface="Arial" panose="020B0604020202020204" pitchFamily="34" charset="0"/>
              </a:rPr>
              <a:t>bad</a:t>
            </a:r>
            <a:r>
              <a:rPr lang="en-US" altLang="en-US" sz="2800" dirty="0">
                <a:solidFill>
                  <a:prstClr val="white"/>
                </a:solidFill>
                <a:latin typeface="Arial" panose="020B0604020202020204" pitchFamily="34" charset="0"/>
                <a:cs typeface="Arial" panose="020B0604020202020204" pitchFamily="34" charset="0"/>
              </a:rPr>
              <a:t> (Laodicea)</a:t>
            </a:r>
          </a:p>
        </p:txBody>
      </p:sp>
      <p:sp>
        <p:nvSpPr>
          <p:cNvPr id="2" name="Slide Number Placeholder 1">
            <a:extLst>
              <a:ext uri="{FF2B5EF4-FFF2-40B4-BE49-F238E27FC236}">
                <a16:creationId xmlns:a16="http://schemas.microsoft.com/office/drawing/2014/main" id="{C629A9DC-4FA5-4A82-A6AB-68B9B0FE227B}"/>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4</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18802353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68853" y="731818"/>
            <a:ext cx="6606296" cy="861774"/>
          </a:xfrm>
          <a:prstGeom prst="rect">
            <a:avLst/>
          </a:prstGeom>
          <a:noFill/>
          <a:ln>
            <a:noFill/>
          </a:ln>
          <a:effectLst/>
        </p:spPr>
        <p:txBody>
          <a:bodyPr wrap="none" anchor="ctr">
            <a:spAutoFit/>
          </a:bodyPr>
          <a:lstStyle/>
          <a:p>
            <a:pPr algn="ctr" fontAlgn="base">
              <a:spcBef>
                <a:spcPct val="0"/>
              </a:spcBef>
              <a:spcAft>
                <a:spcPct val="0"/>
              </a:spcAft>
            </a:pPr>
            <a:r>
              <a:rPr lang="en-US" altLang="en-US" sz="3200" dirty="0">
                <a:latin typeface="Arial" panose="020B0604020202020204" pitchFamily="34" charset="0"/>
                <a:cs typeface="Arial" panose="020B0604020202020204" pitchFamily="34" charset="0"/>
              </a:rPr>
              <a:t>“</a:t>
            </a:r>
            <a:r>
              <a:rPr lang="en-US" altLang="en-US" sz="3200" b="1" dirty="0">
                <a:latin typeface="Arial" panose="020B0604020202020204" pitchFamily="34" charset="0"/>
                <a:cs typeface="Arial" panose="020B0604020202020204" pitchFamily="34" charset="0"/>
              </a:rPr>
              <a:t>Letter to the Church at Smyrna</a:t>
            </a:r>
            <a:r>
              <a:rPr lang="en-US" altLang="en-US" sz="3200" dirty="0">
                <a:latin typeface="Arial" panose="020B0604020202020204" pitchFamily="34" charset="0"/>
                <a:cs typeface="Arial" panose="020B0604020202020204" pitchFamily="34" charset="0"/>
              </a:rPr>
              <a:t>”</a:t>
            </a:r>
          </a:p>
          <a:p>
            <a:pPr algn="ctr" fontAlgn="base">
              <a:spcBef>
                <a:spcPct val="0"/>
              </a:spcBef>
              <a:spcAft>
                <a:spcPct val="0"/>
              </a:spcAft>
            </a:pPr>
            <a:r>
              <a:rPr lang="en-US" altLang="en-US" i="1" dirty="0">
                <a:latin typeface="Arial" panose="020B0604020202020204" pitchFamily="34" charset="0"/>
                <a:cs typeface="Arial" panose="020B0604020202020204" pitchFamily="34" charset="0"/>
              </a:rPr>
              <a:t>The Church Under Pressure</a:t>
            </a:r>
          </a:p>
        </p:txBody>
      </p:sp>
      <p:sp>
        <p:nvSpPr>
          <p:cNvPr id="9" name="Text Box 3"/>
          <p:cNvSpPr txBox="1">
            <a:spLocks noChangeArrowheads="1"/>
          </p:cNvSpPr>
          <p:nvPr/>
        </p:nvSpPr>
        <p:spPr bwMode="auto">
          <a:xfrm>
            <a:off x="592536" y="2388275"/>
            <a:ext cx="7958931" cy="1951496"/>
          </a:xfrm>
          <a:prstGeom prst="rect">
            <a:avLst/>
          </a:prstGeom>
          <a:noFill/>
          <a:ln>
            <a:noFill/>
          </a:ln>
          <a:effectLst/>
        </p:spPr>
        <p:txBody>
          <a:bodyPr wrap="square">
            <a:spAutoFit/>
          </a:bodyPr>
          <a:lstStyle>
            <a:lvl1pPr defTabSz="152400">
              <a:tabLst>
                <a:tab pos="457200" algn="l"/>
              </a:tabLst>
              <a:defRPr>
                <a:solidFill>
                  <a:schemeClr val="tx1"/>
                </a:solidFill>
                <a:latin typeface="Arial" panose="020B0604020202020204" pitchFamily="34" charset="0"/>
              </a:defRPr>
            </a:lvl1pPr>
            <a:lvl2pPr marL="173038" indent="173038" defTabSz="152400">
              <a:tabLst>
                <a:tab pos="457200" algn="l"/>
              </a:tabLst>
              <a:defRPr>
                <a:solidFill>
                  <a:schemeClr val="tx1"/>
                </a:solidFill>
                <a:latin typeface="Arial" panose="020B0604020202020204" pitchFamily="34" charset="0"/>
              </a:defRPr>
            </a:lvl2pPr>
            <a:lvl3pPr marL="965200" defTabSz="152400">
              <a:tabLst>
                <a:tab pos="457200" algn="l"/>
              </a:tabLst>
              <a:defRPr>
                <a:solidFill>
                  <a:schemeClr val="tx1"/>
                </a:solidFill>
                <a:latin typeface="Arial" panose="020B0604020202020204" pitchFamily="34" charset="0"/>
              </a:defRPr>
            </a:lvl3pPr>
            <a:lvl4pPr defTabSz="152400">
              <a:tabLst>
                <a:tab pos="457200" algn="l"/>
              </a:tabLst>
              <a:defRPr>
                <a:solidFill>
                  <a:schemeClr val="tx1"/>
                </a:solidFill>
                <a:latin typeface="Arial" panose="020B0604020202020204" pitchFamily="34" charset="0"/>
              </a:defRPr>
            </a:lvl4pPr>
            <a:lvl5pPr defTabSz="152400">
              <a:tabLst>
                <a:tab pos="457200" algn="l"/>
              </a:tabLst>
              <a:defRPr>
                <a:solidFill>
                  <a:schemeClr val="tx1"/>
                </a:solidFill>
                <a:latin typeface="Arial" panose="020B0604020202020204" pitchFamily="34" charset="0"/>
              </a:defRPr>
            </a:lvl5pPr>
            <a:lvl6pPr defTabSz="152400" fontAlgn="base">
              <a:spcBef>
                <a:spcPct val="0"/>
              </a:spcBef>
              <a:spcAft>
                <a:spcPct val="0"/>
              </a:spcAft>
              <a:tabLst>
                <a:tab pos="457200" algn="l"/>
              </a:tabLst>
              <a:defRPr>
                <a:solidFill>
                  <a:schemeClr val="tx1"/>
                </a:solidFill>
                <a:latin typeface="Arial" panose="020B0604020202020204" pitchFamily="34" charset="0"/>
              </a:defRPr>
            </a:lvl6pPr>
            <a:lvl7pPr defTabSz="152400" fontAlgn="base">
              <a:spcBef>
                <a:spcPct val="0"/>
              </a:spcBef>
              <a:spcAft>
                <a:spcPct val="0"/>
              </a:spcAft>
              <a:tabLst>
                <a:tab pos="457200" algn="l"/>
              </a:tabLst>
              <a:defRPr>
                <a:solidFill>
                  <a:schemeClr val="tx1"/>
                </a:solidFill>
                <a:latin typeface="Arial" panose="020B0604020202020204" pitchFamily="34" charset="0"/>
              </a:defRPr>
            </a:lvl7pPr>
            <a:lvl8pPr defTabSz="152400" fontAlgn="base">
              <a:spcBef>
                <a:spcPct val="0"/>
              </a:spcBef>
              <a:spcAft>
                <a:spcPct val="0"/>
              </a:spcAft>
              <a:tabLst>
                <a:tab pos="457200" algn="l"/>
              </a:tabLst>
              <a:defRPr>
                <a:solidFill>
                  <a:schemeClr val="tx1"/>
                </a:solidFill>
                <a:latin typeface="Arial" panose="020B0604020202020204" pitchFamily="34" charset="0"/>
              </a:defRPr>
            </a:lvl8pPr>
            <a:lvl9pPr defTabSz="152400" fontAlgn="base">
              <a:spcBef>
                <a:spcPct val="0"/>
              </a:spcBef>
              <a:spcAft>
                <a:spcPct val="0"/>
              </a:spcAft>
              <a:tabLst>
                <a:tab pos="457200" algn="l"/>
              </a:tabLst>
              <a:defRPr>
                <a:solidFill>
                  <a:schemeClr val="tx1"/>
                </a:solidFill>
                <a:latin typeface="Arial" panose="020B0604020202020204" pitchFamily="34" charset="0"/>
              </a:defRPr>
            </a:lvl9pPr>
          </a:lstStyle>
          <a:p>
            <a:pPr marL="744538" lvl="1" indent="-571500" fontAlgn="base">
              <a:lnSpc>
                <a:spcPct val="150000"/>
              </a:lnSpc>
              <a:spcBef>
                <a:spcPct val="0"/>
              </a:spcBef>
              <a:spcAft>
                <a:spcPct val="0"/>
              </a:spcAft>
              <a:buFont typeface="+mj-lt"/>
              <a:buAutoNum type="romanUcPeriod"/>
            </a:pPr>
            <a:r>
              <a:rPr lang="en-US" altLang="en-US" sz="2800" b="1" dirty="0">
                <a:cs typeface="Arial" panose="020B0604020202020204" pitchFamily="34" charset="0"/>
              </a:rPr>
              <a:t>Identification of the author</a:t>
            </a:r>
            <a:r>
              <a:rPr lang="en-US" altLang="en-US" sz="2800" dirty="0">
                <a:cs typeface="Arial" panose="020B0604020202020204" pitchFamily="34" charset="0"/>
              </a:rPr>
              <a:t> (verse 8)</a:t>
            </a:r>
          </a:p>
          <a:p>
            <a:pPr marL="744538" lvl="1" indent="-571500" fontAlgn="base">
              <a:lnSpc>
                <a:spcPct val="150000"/>
              </a:lnSpc>
              <a:spcBef>
                <a:spcPct val="0"/>
              </a:spcBef>
              <a:spcAft>
                <a:spcPct val="0"/>
              </a:spcAft>
              <a:buFont typeface="+mj-lt"/>
              <a:buAutoNum type="romanUcPeriod"/>
            </a:pPr>
            <a:r>
              <a:rPr lang="en-US" altLang="en-US" sz="2800" b="1" dirty="0">
                <a:cs typeface="Arial" panose="020B0604020202020204" pitchFamily="34" charset="0"/>
              </a:rPr>
              <a:t>Commendation</a:t>
            </a:r>
            <a:r>
              <a:rPr lang="en-US" altLang="en-US" sz="2800" dirty="0">
                <a:cs typeface="Arial" panose="020B0604020202020204" pitchFamily="34" charset="0"/>
              </a:rPr>
              <a:t> (verse 9)</a:t>
            </a:r>
          </a:p>
          <a:p>
            <a:pPr marL="744538" lvl="1" indent="-571500" fontAlgn="base">
              <a:lnSpc>
                <a:spcPct val="150000"/>
              </a:lnSpc>
              <a:spcBef>
                <a:spcPct val="0"/>
              </a:spcBef>
              <a:spcAft>
                <a:spcPct val="0"/>
              </a:spcAft>
              <a:buFont typeface="+mj-lt"/>
              <a:buAutoNum type="romanUcPeriod"/>
            </a:pPr>
            <a:r>
              <a:rPr lang="en-US" altLang="en-US" sz="2800" b="1" dirty="0">
                <a:cs typeface="Arial" panose="020B0604020202020204" pitchFamily="34" charset="0"/>
              </a:rPr>
              <a:t>Promise if they overcome </a:t>
            </a:r>
            <a:r>
              <a:rPr lang="en-US" altLang="en-US" sz="2800" dirty="0">
                <a:cs typeface="Arial" panose="020B0604020202020204" pitchFamily="34" charset="0"/>
              </a:rPr>
              <a:t>(verses 10-11)</a:t>
            </a:r>
          </a:p>
        </p:txBody>
      </p:sp>
      <p:sp>
        <p:nvSpPr>
          <p:cNvPr id="8" name="Rectangle 7"/>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7848F83A-1389-4582-A0BB-677FF2DD6A80}"/>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5</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279048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68852" y="731818"/>
            <a:ext cx="6606296" cy="861774"/>
          </a:xfrm>
          <a:prstGeom prst="rect">
            <a:avLst/>
          </a:prstGeom>
          <a:noFill/>
          <a:ln>
            <a:noFill/>
          </a:ln>
          <a:effectLst/>
        </p:spPr>
        <p:txBody>
          <a:bodyPr wrap="none" anchor="ctr">
            <a:spAutoFit/>
          </a:bodyPr>
          <a:lstStyle/>
          <a:p>
            <a:pPr algn="ctr" fontAlgn="base">
              <a:spcBef>
                <a:spcPct val="0"/>
              </a:spcBef>
              <a:spcAft>
                <a:spcPct val="0"/>
              </a:spcAft>
            </a:pPr>
            <a:r>
              <a:rPr lang="en-US" altLang="en-US" sz="3200" dirty="0">
                <a:latin typeface="Arial" panose="020B0604020202020204" pitchFamily="34" charset="0"/>
                <a:cs typeface="Arial" panose="020B0604020202020204" pitchFamily="34" charset="0"/>
              </a:rPr>
              <a:t>“</a:t>
            </a:r>
            <a:r>
              <a:rPr lang="en-US" altLang="en-US" sz="3200" b="1" dirty="0">
                <a:latin typeface="Arial" panose="020B0604020202020204" pitchFamily="34" charset="0"/>
                <a:cs typeface="Arial" panose="020B0604020202020204" pitchFamily="34" charset="0"/>
              </a:rPr>
              <a:t>Letter to the Church at Smyrna</a:t>
            </a:r>
            <a:r>
              <a:rPr lang="en-US" altLang="en-US" sz="3200" dirty="0">
                <a:latin typeface="Arial" panose="020B0604020202020204" pitchFamily="34" charset="0"/>
                <a:cs typeface="Arial" panose="020B0604020202020204" pitchFamily="34" charset="0"/>
              </a:rPr>
              <a:t>”</a:t>
            </a:r>
          </a:p>
          <a:p>
            <a:pPr algn="ctr" fontAlgn="base">
              <a:spcBef>
                <a:spcPct val="0"/>
              </a:spcBef>
              <a:spcAft>
                <a:spcPct val="0"/>
              </a:spcAft>
            </a:pPr>
            <a:r>
              <a:rPr lang="en-US" altLang="en-US" i="1" dirty="0">
                <a:latin typeface="Arial" panose="020B0604020202020204" pitchFamily="34" charset="0"/>
                <a:cs typeface="Arial" panose="020B0604020202020204" pitchFamily="34" charset="0"/>
              </a:rPr>
              <a:t>The Church Under Pressure</a:t>
            </a:r>
          </a:p>
        </p:txBody>
      </p:sp>
      <p:sp>
        <p:nvSpPr>
          <p:cNvPr id="7" name="TextBox 6"/>
          <p:cNvSpPr txBox="1"/>
          <p:nvPr/>
        </p:nvSpPr>
        <p:spPr>
          <a:xfrm>
            <a:off x="609600" y="1981200"/>
            <a:ext cx="7924800" cy="3970318"/>
          </a:xfrm>
          <a:prstGeom prst="rect">
            <a:avLst/>
          </a:prstGeom>
          <a:noFill/>
        </p:spPr>
        <p:txBody>
          <a:bodyPr wrap="square" rtlCol="0">
            <a:spAutoFit/>
          </a:bodyPr>
          <a:lstStyle/>
          <a:p>
            <a:pPr eaLnBrk="0" fontAlgn="base" hangingPunct="0">
              <a:spcBef>
                <a:spcPct val="0"/>
              </a:spcBef>
              <a:spcAft>
                <a:spcPct val="0"/>
              </a:spcAft>
            </a:pPr>
            <a:r>
              <a:rPr lang="en-US" sz="2800" b="1" dirty="0">
                <a:latin typeface="Arial" panose="020B0604020202020204" pitchFamily="34" charset="0"/>
                <a:cs typeface="Arial" panose="020B0604020202020204" pitchFamily="34" charset="0"/>
              </a:rPr>
              <a:t>Key Verse</a:t>
            </a:r>
          </a:p>
          <a:p>
            <a:pPr algn="ctr" eaLnBrk="0" fontAlgn="base" hangingPunct="0">
              <a:spcBef>
                <a:spcPct val="0"/>
              </a:spcBef>
              <a:spcAft>
                <a:spcPct val="0"/>
              </a:spcAft>
            </a:pPr>
            <a:r>
              <a:rPr lang="en-US" sz="2800" b="1" dirty="0">
                <a:latin typeface="Arial" panose="020B0604020202020204" pitchFamily="34" charset="0"/>
                <a:cs typeface="Arial" panose="020B0604020202020204" pitchFamily="34" charset="0"/>
              </a:rPr>
              <a:t>Revelation 2:10</a:t>
            </a:r>
          </a:p>
          <a:p>
            <a:pPr algn="ctr" eaLnBrk="0" fontAlgn="base" hangingPunct="0">
              <a:spcBef>
                <a:spcPct val="0"/>
              </a:spcBef>
              <a:spcAft>
                <a:spcPct val="0"/>
              </a:spcAft>
            </a:pPr>
            <a:endParaRPr lang="en-US" sz="2800" b="1" dirty="0">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Do not fear any of those things which you are about to suffer. Indeed, the devil is about to throw some of you into prison, that you may be tested, and you will have tribulation ten days. Be faithful until death, and I will give you the crown of life</a:t>
            </a:r>
            <a:r>
              <a:rPr lang="en-US" sz="2800" dirty="0">
                <a:latin typeface="Arial" panose="020B0604020202020204" pitchFamily="34" charset="0"/>
                <a:cs typeface="Arial" panose="020B0604020202020204" pitchFamily="34" charset="0"/>
              </a:rPr>
              <a:t>.” (NKJV)</a:t>
            </a:r>
          </a:p>
        </p:txBody>
      </p:sp>
      <p:sp>
        <p:nvSpPr>
          <p:cNvPr id="9" name="Rectangle 8"/>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F4CD0CED-9BAC-42E3-AB64-1E437075C5A3}"/>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6</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793323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609601" y="743636"/>
            <a:ext cx="8001001" cy="1277273"/>
          </a:xfrm>
          <a:prstGeom prst="rect">
            <a:avLst/>
          </a:prstGeom>
          <a:noFill/>
          <a:ln>
            <a:noFill/>
          </a:ln>
          <a:effectLst/>
        </p:spPr>
        <p:txBody>
          <a:bodyPr wrap="square">
            <a:spAutoFit/>
          </a:bodyPr>
          <a:lstStyle/>
          <a:p>
            <a:pPr algn="ctr" eaLnBrk="0" fontAlgn="base" hangingPunct="0">
              <a:spcBef>
                <a:spcPct val="50000"/>
              </a:spcBef>
              <a:spcAft>
                <a:spcPct val="0"/>
              </a:spcAft>
            </a:pPr>
            <a:r>
              <a:rPr lang="en-US" altLang="en-US" sz="3600" b="1" dirty="0">
                <a:latin typeface="Arial" panose="020B0604020202020204" pitchFamily="34" charset="0"/>
                <a:cs typeface="Arial" panose="020B0604020202020204" pitchFamily="34" charset="0"/>
              </a:rPr>
              <a:t>The Church At Smyrna</a:t>
            </a:r>
          </a:p>
          <a:p>
            <a:pPr algn="ctr" eaLnBrk="0" fontAlgn="base" hangingPunct="0">
              <a:spcBef>
                <a:spcPts val="600"/>
              </a:spcBef>
              <a:spcAft>
                <a:spcPct val="0"/>
              </a:spcAft>
            </a:pPr>
            <a:r>
              <a:rPr lang="en-US" altLang="en-US" sz="3600" b="1" dirty="0">
                <a:latin typeface="Arial" panose="020B0604020202020204" pitchFamily="34" charset="0"/>
                <a:cs typeface="Arial" panose="020B0604020202020204" pitchFamily="34" charset="0"/>
              </a:rPr>
              <a:t>(Revelation 2:8-11)</a:t>
            </a:r>
          </a:p>
        </p:txBody>
      </p:sp>
      <p:sp>
        <p:nvSpPr>
          <p:cNvPr id="18437" name="Text Box 5"/>
          <p:cNvSpPr txBox="1">
            <a:spLocks noChangeArrowheads="1"/>
          </p:cNvSpPr>
          <p:nvPr/>
        </p:nvSpPr>
        <p:spPr bwMode="auto">
          <a:xfrm>
            <a:off x="590747" y="2209802"/>
            <a:ext cx="8001001" cy="954107"/>
          </a:xfrm>
          <a:prstGeom prst="rect">
            <a:avLst/>
          </a:prstGeom>
          <a:noFill/>
          <a:ln>
            <a:noFill/>
          </a:ln>
          <a:effectLst/>
        </p:spPr>
        <p:txBody>
          <a:bodyPr wrap="square">
            <a:spAutoFit/>
          </a:bodyPr>
          <a:lstStyle/>
          <a:p>
            <a:pPr algn="ctr" eaLnBrk="0" fontAlgn="base" hangingPunct="0">
              <a:spcBef>
                <a:spcPct val="50000"/>
              </a:spcBef>
              <a:spcAft>
                <a:spcPct val="0"/>
              </a:spcAft>
            </a:pPr>
            <a:r>
              <a:rPr lang="en-US" altLang="en-US" sz="2800" b="1" dirty="0">
                <a:latin typeface="Arial" panose="020B0604020202020204" pitchFamily="34" charset="0"/>
                <a:cs typeface="Arial" panose="020B0604020202020204" pitchFamily="34" charset="0"/>
              </a:rPr>
              <a:t>Get a letter – Circumstances Are Bad and Going To Get Worse!</a:t>
            </a:r>
          </a:p>
        </p:txBody>
      </p:sp>
      <p:sp>
        <p:nvSpPr>
          <p:cNvPr id="18443" name="Text Box 11"/>
          <p:cNvSpPr txBox="1">
            <a:spLocks noChangeArrowheads="1"/>
          </p:cNvSpPr>
          <p:nvPr/>
        </p:nvSpPr>
        <p:spPr bwMode="auto">
          <a:xfrm>
            <a:off x="5029200" y="3508781"/>
            <a:ext cx="2971800" cy="2123658"/>
          </a:xfrm>
          <a:prstGeom prst="rect">
            <a:avLst/>
          </a:prstGeom>
          <a:solidFill>
            <a:schemeClr val="bg2"/>
          </a:solidFill>
          <a:ln>
            <a:noFill/>
          </a:ln>
          <a:effectLst/>
        </p:spPr>
        <p:txBody>
          <a:bodyPr anchor="ctr">
            <a:spAutoFit/>
          </a:bodyPr>
          <a:lstStyle/>
          <a:p>
            <a:pPr algn="ctr" eaLnBrk="0" fontAlgn="base" hangingPunct="0">
              <a:spcBef>
                <a:spcPct val="50000"/>
              </a:spcBef>
              <a:spcAft>
                <a:spcPct val="0"/>
              </a:spcAft>
            </a:pPr>
            <a:r>
              <a:rPr lang="en-US" altLang="en-US" sz="4400" dirty="0">
                <a:latin typeface="Arial" panose="020B0604020202020204" pitchFamily="34" charset="0"/>
                <a:cs typeface="Arial" panose="020B0604020202020204" pitchFamily="34" charset="0"/>
              </a:rPr>
              <a:t>A Church Under Pressure</a:t>
            </a:r>
          </a:p>
        </p:txBody>
      </p:sp>
      <p:sp>
        <p:nvSpPr>
          <p:cNvPr id="2" name="Folded Corner 1"/>
          <p:cNvSpPr/>
          <p:nvPr/>
        </p:nvSpPr>
        <p:spPr bwMode="auto">
          <a:xfrm rot="20823480">
            <a:off x="1082862" y="3574387"/>
            <a:ext cx="2157989" cy="2463648"/>
          </a:xfrm>
          <a:prstGeom prst="foldedCorner">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800" b="1" i="1" dirty="0">
                <a:latin typeface="Arial" panose="020B0604020202020204" pitchFamily="34" charset="0"/>
                <a:cs typeface="Arial" panose="020B0604020202020204" pitchFamily="34" charset="0"/>
              </a:rPr>
              <a:t>Dear Smyrna,</a:t>
            </a:r>
          </a:p>
          <a:p>
            <a:pPr algn="ctr" eaLnBrk="0" fontAlgn="base" hangingPunct="0">
              <a:spcBef>
                <a:spcPct val="0"/>
              </a:spcBef>
              <a:spcAft>
                <a:spcPct val="0"/>
              </a:spcAft>
            </a:pPr>
            <a:r>
              <a:rPr lang="en-US" sz="2800" b="1" i="1" dirty="0">
                <a:latin typeface="Arial" panose="020B0604020202020204" pitchFamily="34" charset="0"/>
                <a:cs typeface="Arial" panose="020B0604020202020204" pitchFamily="34" charset="0"/>
              </a:rPr>
              <a:t>Be Faithful Until Death.</a:t>
            </a:r>
          </a:p>
        </p:txBody>
      </p:sp>
      <p:sp>
        <p:nvSpPr>
          <p:cNvPr id="3" name="Slide Number Placeholder 2">
            <a:extLst>
              <a:ext uri="{FF2B5EF4-FFF2-40B4-BE49-F238E27FC236}">
                <a16:creationId xmlns:a16="http://schemas.microsoft.com/office/drawing/2014/main" id="{41ED0BFB-46EE-4F51-BF35-E860019FE57D}"/>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7</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37084232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animEffect transition="in" filter="randombar(horizontal)">
                                      <p:cBhvr>
                                        <p:cTn id="7" dur="500"/>
                                        <p:tgtEl>
                                          <p:spTgt spid="1844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533400" y="2057400"/>
            <a:ext cx="8077200" cy="4185761"/>
          </a:xfrm>
          <a:prstGeom prst="rect">
            <a:avLst/>
          </a:prstGeom>
          <a:noFill/>
          <a:ln>
            <a:noFill/>
          </a:ln>
          <a:effec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defRPr/>
            </a:pPr>
            <a:r>
              <a:rPr lang="en-US" altLang="en-US" sz="2800" kern="0" dirty="0">
                <a:latin typeface="Arial" panose="020B0604020202020204" pitchFamily="34" charset="0"/>
                <a:cs typeface="Arial" panose="020B0604020202020204" pitchFamily="34" charset="0"/>
              </a:rPr>
              <a:t>One of the two “good” churches – No condemnation.</a:t>
            </a:r>
          </a:p>
          <a:p>
            <a:pPr>
              <a:spcBef>
                <a:spcPct val="50000"/>
              </a:spcBef>
              <a:buFontTx/>
              <a:buAutoNum type="arabicPeriod"/>
              <a:defRPr/>
            </a:pPr>
            <a:r>
              <a:rPr lang="en-US" altLang="en-US" sz="2800" kern="0" dirty="0">
                <a:latin typeface="Arial" panose="020B0604020202020204" pitchFamily="34" charset="0"/>
                <a:cs typeface="Arial" panose="020B0604020202020204" pitchFamily="34" charset="0"/>
              </a:rPr>
              <a:t> Shortest of the 7 letters.</a:t>
            </a:r>
          </a:p>
          <a:p>
            <a:pPr>
              <a:spcBef>
                <a:spcPct val="50000"/>
              </a:spcBef>
              <a:buFontTx/>
              <a:buAutoNum type="arabicPeriod"/>
              <a:defRPr/>
            </a:pPr>
            <a:r>
              <a:rPr lang="en-US" altLang="en-US" sz="2800" kern="0" dirty="0">
                <a:latin typeface="Arial" panose="020B0604020202020204" pitchFamily="34" charset="0"/>
                <a:cs typeface="Arial" panose="020B0604020202020204" pitchFamily="34" charset="0"/>
              </a:rPr>
              <a:t> A poor church (by world’s standards), but rich (faith, strength, etc.).</a:t>
            </a:r>
          </a:p>
          <a:p>
            <a:pPr>
              <a:spcBef>
                <a:spcPct val="50000"/>
              </a:spcBef>
              <a:buFontTx/>
              <a:buAutoNum type="arabicPeriod"/>
              <a:defRPr/>
            </a:pPr>
            <a:r>
              <a:rPr lang="en-US" altLang="en-US" sz="2800" kern="0" dirty="0">
                <a:latin typeface="Arial" panose="020B0604020202020204" pitchFamily="34" charset="0"/>
                <a:cs typeface="Arial" panose="020B0604020202020204" pitchFamily="34" charset="0"/>
              </a:rPr>
              <a:t>How the church began we are not told – May have been the result of Paul’s preaching in Asia (cf. Acts 19:10)</a:t>
            </a:r>
          </a:p>
        </p:txBody>
      </p:sp>
      <p:sp>
        <p:nvSpPr>
          <p:cNvPr id="84998" name="Text Box 6"/>
          <p:cNvSpPr txBox="1">
            <a:spLocks noChangeArrowheads="1"/>
          </p:cNvSpPr>
          <p:nvPr/>
        </p:nvSpPr>
        <p:spPr bwMode="auto">
          <a:xfrm>
            <a:off x="533400" y="533402"/>
            <a:ext cx="8077200" cy="1200329"/>
          </a:xfrm>
          <a:prstGeom prst="rect">
            <a:avLst/>
          </a:prstGeom>
          <a:noFill/>
          <a:ln>
            <a:noFill/>
          </a:ln>
          <a:effectLst/>
        </p:spPr>
        <p:txBody>
          <a:bodyPr wrap="square">
            <a:spAutoFit/>
          </a:bodyPr>
          <a:lstStyle/>
          <a:p>
            <a:pPr algn="ctr">
              <a:defRPr/>
            </a:pPr>
            <a:r>
              <a:rPr lang="en-US" altLang="en-US" sz="3600" b="1" kern="0" dirty="0">
                <a:latin typeface="Arial" panose="020B0604020202020204" pitchFamily="34" charset="0"/>
                <a:cs typeface="Arial" panose="020B0604020202020204" pitchFamily="34" charset="0"/>
              </a:rPr>
              <a:t>The Church At Smyrna </a:t>
            </a:r>
          </a:p>
          <a:p>
            <a:pPr algn="ctr">
              <a:defRPr/>
            </a:pPr>
            <a:r>
              <a:rPr lang="en-US" altLang="en-US" sz="3600" b="1" kern="0" dirty="0">
                <a:latin typeface="Arial" panose="020B0604020202020204" pitchFamily="34" charset="0"/>
                <a:cs typeface="Arial" panose="020B0604020202020204" pitchFamily="34" charset="0"/>
              </a:rPr>
              <a:t>(Revelation 2:8-11)</a:t>
            </a:r>
          </a:p>
        </p:txBody>
      </p:sp>
      <p:sp>
        <p:nvSpPr>
          <p:cNvPr id="2" name="Slide Number Placeholder 1">
            <a:extLst>
              <a:ext uri="{FF2B5EF4-FFF2-40B4-BE49-F238E27FC236}">
                <a16:creationId xmlns:a16="http://schemas.microsoft.com/office/drawing/2014/main" id="{7401907C-328E-410E-B751-E5FAF6D112C4}"/>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8</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spTree>
    <p:extLst>
      <p:ext uri="{BB962C8B-B14F-4D97-AF65-F5344CB8AC3E}">
        <p14:creationId xmlns:p14="http://schemas.microsoft.com/office/powerpoint/2010/main" val="3075067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animEffect transition="in" filter="fade">
                                      <p:cBhvr>
                                        <p:cTn id="7" dur="1000"/>
                                        <p:tgtEl>
                                          <p:spTgt spid="84996">
                                            <p:txEl>
                                              <p:pRg st="0" end="0"/>
                                            </p:txEl>
                                          </p:spTgt>
                                        </p:tgtEl>
                                      </p:cBhvr>
                                    </p:animEffect>
                                    <p:anim calcmode="lin" valueType="num">
                                      <p:cBhvr>
                                        <p:cTn id="8" dur="1000" fill="hold"/>
                                        <p:tgtEl>
                                          <p:spTgt spid="8499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9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996">
                                            <p:txEl>
                                              <p:pRg st="1" end="1"/>
                                            </p:txEl>
                                          </p:spTgt>
                                        </p:tgtEl>
                                        <p:attrNameLst>
                                          <p:attrName>style.visibility</p:attrName>
                                        </p:attrNameLst>
                                      </p:cBhvr>
                                      <p:to>
                                        <p:strVal val="visible"/>
                                      </p:to>
                                    </p:set>
                                    <p:animEffect transition="in" filter="fade">
                                      <p:cBhvr>
                                        <p:cTn id="14" dur="1000"/>
                                        <p:tgtEl>
                                          <p:spTgt spid="84996">
                                            <p:txEl>
                                              <p:pRg st="1" end="1"/>
                                            </p:txEl>
                                          </p:spTgt>
                                        </p:tgtEl>
                                      </p:cBhvr>
                                    </p:animEffect>
                                    <p:anim calcmode="lin" valueType="num">
                                      <p:cBhvr>
                                        <p:cTn id="15" dur="1000" fill="hold"/>
                                        <p:tgtEl>
                                          <p:spTgt spid="8499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49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4996">
                                            <p:txEl>
                                              <p:pRg st="2" end="2"/>
                                            </p:txEl>
                                          </p:spTgt>
                                        </p:tgtEl>
                                        <p:attrNameLst>
                                          <p:attrName>style.visibility</p:attrName>
                                        </p:attrNameLst>
                                      </p:cBhvr>
                                      <p:to>
                                        <p:strVal val="visible"/>
                                      </p:to>
                                    </p:set>
                                    <p:animEffect transition="in" filter="fade">
                                      <p:cBhvr>
                                        <p:cTn id="21" dur="1000"/>
                                        <p:tgtEl>
                                          <p:spTgt spid="84996">
                                            <p:txEl>
                                              <p:pRg st="2" end="2"/>
                                            </p:txEl>
                                          </p:spTgt>
                                        </p:tgtEl>
                                      </p:cBhvr>
                                    </p:animEffect>
                                    <p:anim calcmode="lin" valueType="num">
                                      <p:cBhvr>
                                        <p:cTn id="22" dur="1000" fill="hold"/>
                                        <p:tgtEl>
                                          <p:spTgt spid="8499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49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4996">
                                            <p:txEl>
                                              <p:pRg st="3" end="3"/>
                                            </p:txEl>
                                          </p:spTgt>
                                        </p:tgtEl>
                                        <p:attrNameLst>
                                          <p:attrName>style.visibility</p:attrName>
                                        </p:attrNameLst>
                                      </p:cBhvr>
                                      <p:to>
                                        <p:strVal val="visible"/>
                                      </p:to>
                                    </p:set>
                                    <p:animEffect transition="in" filter="fade">
                                      <p:cBhvr>
                                        <p:cTn id="28" dur="1000"/>
                                        <p:tgtEl>
                                          <p:spTgt spid="84996">
                                            <p:txEl>
                                              <p:pRg st="3" end="3"/>
                                            </p:txEl>
                                          </p:spTgt>
                                        </p:tgtEl>
                                      </p:cBhvr>
                                    </p:animEffect>
                                    <p:anim calcmode="lin" valueType="num">
                                      <p:cBhvr>
                                        <p:cTn id="29" dur="1000" fill="hold"/>
                                        <p:tgtEl>
                                          <p:spTgt spid="8499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499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Text Box 5"/>
          <p:cNvSpPr txBox="1">
            <a:spLocks noChangeArrowheads="1"/>
          </p:cNvSpPr>
          <p:nvPr/>
        </p:nvSpPr>
        <p:spPr bwMode="auto">
          <a:xfrm>
            <a:off x="1115014" y="41538"/>
            <a:ext cx="7972424" cy="3323987"/>
          </a:xfrm>
          <a:prstGeom prst="rect">
            <a:avLst/>
          </a:prstGeom>
          <a:noFill/>
          <a:ln w="28575">
            <a:solidFill>
              <a:schemeClr val="tx1"/>
            </a:solidFill>
            <a:miter lim="800000"/>
            <a:headEnd/>
            <a:tailEnd/>
          </a:ln>
          <a:effectLst/>
        </p:spPr>
        <p:txBody>
          <a:bodyPr wrap="square">
            <a:spAutoFit/>
          </a:bodyPr>
          <a:lstStyle>
            <a:lvl1pPr>
              <a:tabLst>
                <a:tab pos="228600" algn="l"/>
              </a:tabLst>
              <a:defRPr sz="2400">
                <a:solidFill>
                  <a:schemeClr val="tx1"/>
                </a:solidFill>
                <a:latin typeface="Times New Roman" panose="02020603050405020304" pitchFamily="18" charset="0"/>
              </a:defRPr>
            </a:lvl1pPr>
            <a:lvl2pPr>
              <a:tabLst>
                <a:tab pos="228600" algn="l"/>
              </a:tabLst>
              <a:defRPr sz="2400">
                <a:solidFill>
                  <a:schemeClr val="tx1"/>
                </a:solidFill>
                <a:latin typeface="Times New Roman" panose="02020603050405020304" pitchFamily="18" charset="0"/>
              </a:defRPr>
            </a:lvl2pPr>
            <a:lvl3pPr>
              <a:tabLst>
                <a:tab pos="228600" algn="l"/>
              </a:tabLst>
              <a:defRPr sz="2400">
                <a:solidFill>
                  <a:schemeClr val="tx1"/>
                </a:solidFill>
                <a:latin typeface="Times New Roman" panose="02020603050405020304" pitchFamily="18" charset="0"/>
              </a:defRPr>
            </a:lvl3pPr>
            <a:lvl4pPr>
              <a:tabLst>
                <a:tab pos="228600" algn="l"/>
              </a:tabLst>
              <a:defRPr sz="2400">
                <a:solidFill>
                  <a:schemeClr val="tx1"/>
                </a:solidFill>
                <a:latin typeface="Times New Roman" panose="02020603050405020304" pitchFamily="18" charset="0"/>
              </a:defRPr>
            </a:lvl4pPr>
            <a:lvl5pPr>
              <a:tabLst>
                <a:tab pos="228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marL="457200" indent="-457200">
              <a:spcBef>
                <a:spcPct val="50000"/>
              </a:spcBef>
              <a:buClr>
                <a:schemeClr val="tx1"/>
              </a:buClr>
              <a:buFont typeface="Wingdings" panose="05000000000000000000" pitchFamily="2" charset="2"/>
              <a:buChar char="§"/>
              <a:defRPr/>
            </a:pPr>
            <a:r>
              <a:rPr lang="en-US" altLang="en-US" sz="2000" kern="0" dirty="0">
                <a:solidFill>
                  <a:prstClr val="white"/>
                </a:solidFill>
                <a:latin typeface="Arial" panose="020B0604020202020204" pitchFamily="34" charset="0"/>
                <a:cs typeface="Arial" panose="020B0604020202020204" pitchFamily="34" charset="0"/>
              </a:rPr>
              <a:t>40 miles north of Ephesus. Both prosperous cities, each possessing active shipping trade that made them thriving centers of commerce.</a:t>
            </a:r>
          </a:p>
          <a:p>
            <a:pPr marL="457200" indent="-457200">
              <a:spcBef>
                <a:spcPct val="50000"/>
              </a:spcBef>
              <a:buClr>
                <a:schemeClr val="tx1"/>
              </a:buClr>
              <a:buFont typeface="Wingdings" panose="05000000000000000000" pitchFamily="2" charset="2"/>
              <a:buChar char="§"/>
              <a:defRPr/>
            </a:pPr>
            <a:r>
              <a:rPr lang="en-US" altLang="en-US" sz="2000" kern="0" dirty="0">
                <a:solidFill>
                  <a:prstClr val="white"/>
                </a:solidFill>
                <a:latin typeface="Arial" panose="020B0604020202020204" pitchFamily="34" charset="0"/>
                <a:cs typeface="Arial" panose="020B0604020202020204" pitchFamily="34" charset="0"/>
              </a:rPr>
              <a:t>Birthplace of Greek Poet Homer.</a:t>
            </a:r>
          </a:p>
          <a:p>
            <a:pPr marL="457200" indent="-457200">
              <a:spcBef>
                <a:spcPct val="50000"/>
              </a:spcBef>
              <a:buClr>
                <a:schemeClr val="tx1"/>
              </a:buClr>
              <a:buFont typeface="Wingdings" panose="05000000000000000000" pitchFamily="2" charset="2"/>
              <a:buChar char="§"/>
              <a:defRPr/>
            </a:pPr>
            <a:r>
              <a:rPr lang="en-US" altLang="en-US" sz="2000" kern="0" dirty="0">
                <a:solidFill>
                  <a:prstClr val="white"/>
                </a:solidFill>
                <a:latin typeface="Arial" panose="020B0604020202020204" pitchFamily="34" charset="0"/>
                <a:cs typeface="Arial" panose="020B0604020202020204" pitchFamily="34" charset="0"/>
              </a:rPr>
              <a:t>Known for its idolatry. Center for the worship of Dionysus.</a:t>
            </a:r>
          </a:p>
          <a:p>
            <a:pPr marL="457200" indent="-457200">
              <a:spcBef>
                <a:spcPct val="50000"/>
              </a:spcBef>
              <a:buClr>
                <a:schemeClr val="tx1"/>
              </a:buClr>
              <a:buFont typeface="Wingdings" panose="05000000000000000000" pitchFamily="2" charset="2"/>
              <a:buChar char="§"/>
              <a:defRPr/>
            </a:pPr>
            <a:r>
              <a:rPr lang="en-US" altLang="en-US" sz="2000" kern="0" dirty="0">
                <a:solidFill>
                  <a:prstClr val="white"/>
                </a:solidFill>
                <a:latin typeface="Arial" panose="020B0604020202020204" pitchFamily="34" charset="0"/>
                <a:cs typeface="Arial" panose="020B0604020202020204" pitchFamily="34" charset="0"/>
              </a:rPr>
              <a:t>Erected a shrine to Roma (Roman goddess) 195 BC.</a:t>
            </a:r>
          </a:p>
          <a:p>
            <a:pPr marL="457200" indent="-457200">
              <a:spcBef>
                <a:spcPct val="50000"/>
              </a:spcBef>
              <a:buClr>
                <a:schemeClr val="tx1"/>
              </a:buClr>
              <a:buFont typeface="Wingdings" panose="05000000000000000000" pitchFamily="2" charset="2"/>
              <a:buChar char="§"/>
              <a:defRPr/>
            </a:pPr>
            <a:r>
              <a:rPr lang="en-US" altLang="en-US" sz="2000" kern="0" dirty="0">
                <a:solidFill>
                  <a:prstClr val="white"/>
                </a:solidFill>
                <a:latin typeface="Arial" panose="020B0604020202020204" pitchFamily="34" charset="0"/>
                <a:cs typeface="Arial" panose="020B0604020202020204" pitchFamily="34" charset="0"/>
              </a:rPr>
              <a:t>Chosen for site of Temple to Tiberius (under his reign 14-37 AD).</a:t>
            </a:r>
          </a:p>
          <a:p>
            <a:pPr marL="457200" indent="-457200">
              <a:spcBef>
                <a:spcPct val="50000"/>
              </a:spcBef>
              <a:buClr>
                <a:schemeClr val="tx1"/>
              </a:buClr>
              <a:buFont typeface="Wingdings" panose="05000000000000000000" pitchFamily="2" charset="2"/>
              <a:buChar char="§"/>
              <a:defRPr/>
            </a:pPr>
            <a:r>
              <a:rPr lang="en-US" altLang="en-US" sz="2000" kern="0" dirty="0">
                <a:solidFill>
                  <a:prstClr val="white"/>
                </a:solidFill>
                <a:latin typeface="Arial" panose="020B0604020202020204" pitchFamily="34" charset="0"/>
                <a:cs typeface="Arial" panose="020B0604020202020204" pitchFamily="34" charset="0"/>
              </a:rPr>
              <a:t>Emperor worship compulsory under Domitian.</a:t>
            </a:r>
          </a:p>
        </p:txBody>
      </p:sp>
      <p:sp>
        <p:nvSpPr>
          <p:cNvPr id="2" name="TextBox 1"/>
          <p:cNvSpPr txBox="1"/>
          <p:nvPr/>
        </p:nvSpPr>
        <p:spPr>
          <a:xfrm>
            <a:off x="182543" y="812769"/>
            <a:ext cx="838200" cy="4154984"/>
          </a:xfrm>
          <a:prstGeom prst="rect">
            <a:avLst/>
          </a:prstGeom>
          <a:solidFill>
            <a:schemeClr val="accent4">
              <a:lumMod val="75000"/>
              <a:lumOff val="25000"/>
            </a:schemeClr>
          </a:solidFill>
        </p:spPr>
        <p:txBody>
          <a:bodyPr wrap="square" rtlCol="0">
            <a:spAutoFit/>
          </a:bodyPr>
          <a:lstStyle/>
          <a:p>
            <a:pPr algn="ctr" eaLnBrk="0" fontAlgn="base" hangingPunct="0">
              <a:spcBef>
                <a:spcPct val="0"/>
              </a:spcBef>
              <a:spcAft>
                <a:spcPct val="0"/>
              </a:spcAft>
            </a:pPr>
            <a:r>
              <a:rPr lang="en-US" sz="4400" b="1" dirty="0">
                <a:solidFill>
                  <a:prstClr val="black"/>
                </a:solidFill>
                <a:latin typeface="Arial" panose="020B0604020202020204" pitchFamily="34" charset="0"/>
                <a:cs typeface="Arial" panose="020B0604020202020204" pitchFamily="34" charset="0"/>
              </a:rPr>
              <a:t>S</a:t>
            </a:r>
          </a:p>
          <a:p>
            <a:pPr algn="ctr" eaLnBrk="0" fontAlgn="base" hangingPunct="0">
              <a:spcBef>
                <a:spcPct val="0"/>
              </a:spcBef>
              <a:spcAft>
                <a:spcPct val="0"/>
              </a:spcAft>
            </a:pPr>
            <a:r>
              <a:rPr lang="en-US" sz="4400" b="1" dirty="0">
                <a:solidFill>
                  <a:prstClr val="black"/>
                </a:solidFill>
                <a:latin typeface="Arial" panose="020B0604020202020204" pitchFamily="34" charset="0"/>
                <a:cs typeface="Arial" panose="020B0604020202020204" pitchFamily="34" charset="0"/>
              </a:rPr>
              <a:t>M</a:t>
            </a:r>
          </a:p>
          <a:p>
            <a:pPr algn="ctr" eaLnBrk="0" fontAlgn="base" hangingPunct="0">
              <a:spcBef>
                <a:spcPct val="0"/>
              </a:spcBef>
              <a:spcAft>
                <a:spcPct val="0"/>
              </a:spcAft>
            </a:pPr>
            <a:r>
              <a:rPr lang="en-US" sz="4400" b="1" dirty="0">
                <a:solidFill>
                  <a:prstClr val="black"/>
                </a:solidFill>
                <a:latin typeface="Arial" panose="020B0604020202020204" pitchFamily="34" charset="0"/>
                <a:cs typeface="Arial" panose="020B0604020202020204" pitchFamily="34" charset="0"/>
              </a:rPr>
              <a:t>Y</a:t>
            </a:r>
          </a:p>
          <a:p>
            <a:pPr algn="ctr" eaLnBrk="0" fontAlgn="base" hangingPunct="0">
              <a:spcBef>
                <a:spcPct val="0"/>
              </a:spcBef>
              <a:spcAft>
                <a:spcPct val="0"/>
              </a:spcAft>
            </a:pPr>
            <a:r>
              <a:rPr lang="en-US" sz="4400" b="1" dirty="0">
                <a:solidFill>
                  <a:prstClr val="black"/>
                </a:solidFill>
                <a:latin typeface="Arial" panose="020B0604020202020204" pitchFamily="34" charset="0"/>
                <a:cs typeface="Arial" panose="020B0604020202020204" pitchFamily="34" charset="0"/>
              </a:rPr>
              <a:t>R</a:t>
            </a:r>
          </a:p>
          <a:p>
            <a:pPr algn="ctr" eaLnBrk="0" fontAlgn="base" hangingPunct="0">
              <a:spcBef>
                <a:spcPct val="0"/>
              </a:spcBef>
              <a:spcAft>
                <a:spcPct val="0"/>
              </a:spcAft>
            </a:pPr>
            <a:r>
              <a:rPr lang="en-US" sz="4400" b="1" dirty="0">
                <a:solidFill>
                  <a:prstClr val="black"/>
                </a:solidFill>
                <a:latin typeface="Arial" panose="020B0604020202020204" pitchFamily="34" charset="0"/>
                <a:cs typeface="Arial" panose="020B0604020202020204" pitchFamily="34" charset="0"/>
              </a:rPr>
              <a:t>N</a:t>
            </a:r>
          </a:p>
          <a:p>
            <a:pPr algn="ctr" eaLnBrk="0" fontAlgn="base" hangingPunct="0">
              <a:spcBef>
                <a:spcPct val="0"/>
              </a:spcBef>
              <a:spcAft>
                <a:spcPct val="0"/>
              </a:spcAft>
            </a:pPr>
            <a:r>
              <a:rPr lang="en-US" sz="4400" b="1" dirty="0">
                <a:solidFill>
                  <a:prstClr val="black"/>
                </a:solidFill>
                <a:latin typeface="Arial" panose="020B0604020202020204" pitchFamily="34" charset="0"/>
                <a:cs typeface="Arial" panose="020B0604020202020204" pitchFamily="34" charset="0"/>
              </a:rPr>
              <a:t>A</a:t>
            </a:r>
          </a:p>
        </p:txBody>
      </p:sp>
      <p:sp>
        <p:nvSpPr>
          <p:cNvPr id="3" name="Slide Number Placeholder 2">
            <a:extLst>
              <a:ext uri="{FF2B5EF4-FFF2-40B4-BE49-F238E27FC236}">
                <a16:creationId xmlns:a16="http://schemas.microsoft.com/office/drawing/2014/main" id="{CC9EFE03-4D15-4623-AFD5-C9E76D8E22FD}"/>
              </a:ext>
            </a:extLst>
          </p:cNvPr>
          <p:cNvSpPr>
            <a:spLocks noGrp="1"/>
          </p:cNvSpPr>
          <p:nvPr>
            <p:ph type="sldNum" sz="quarter" idx="12"/>
          </p:nvPr>
        </p:nvSpPr>
        <p:spPr/>
        <p:txBody>
          <a:bodyPr/>
          <a:lstStyle/>
          <a:p>
            <a:pPr eaLnBrk="0" fontAlgn="base" hangingPunct="0">
              <a:spcBef>
                <a:spcPct val="0"/>
              </a:spcBef>
              <a:spcAft>
                <a:spcPct val="0"/>
              </a:spcAft>
            </a:pPr>
            <a:fld id="{A5615BA9-689B-4940-B8A1-D0153F61312A}" type="slidenum">
              <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rPr>
              <a:pPr eaLnBrk="0" fontAlgn="base" hangingPunct="0">
                <a:spcBef>
                  <a:spcPct val="0"/>
                </a:spcBef>
                <a:spcAft>
                  <a:spcPct val="0"/>
                </a:spcAft>
              </a:pPr>
              <a:t>9</a:t>
            </a:fld>
            <a:endParaRPr lang="en-US" altLang="en-US" b="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Times New Roman" panose="02020603050405020304" pitchFamily="18" charset="0"/>
            </a:endParaRPr>
          </a:p>
        </p:txBody>
      </p:sp>
      <p:pic>
        <p:nvPicPr>
          <p:cNvPr id="5" name="Picture 2" descr="http://visualunit.files.wordpress.com/2013/10/rev_map.png?w=412&amp;h=292">
            <a:extLst>
              <a:ext uri="{FF2B5EF4-FFF2-40B4-BE49-F238E27FC236}">
                <a16:creationId xmlns:a16="http://schemas.microsoft.com/office/drawing/2014/main" id="{D41F9E51-31B5-45DB-9744-441351DF4338}"/>
              </a:ext>
            </a:extLst>
          </p:cNvPr>
          <p:cNvPicPr>
            <a:picLocks noChangeAspect="1" noChangeArrowheads="1"/>
          </p:cNvPicPr>
          <p:nvPr/>
        </p:nvPicPr>
        <p:blipFill>
          <a:blip r:embed="rId2" cstate="print"/>
          <a:srcRect/>
          <a:stretch>
            <a:fillRect/>
          </a:stretch>
        </p:blipFill>
        <p:spPr bwMode="auto">
          <a:xfrm>
            <a:off x="1731387" y="3292474"/>
            <a:ext cx="6858000" cy="3559176"/>
          </a:xfrm>
          <a:prstGeom prst="rect">
            <a:avLst/>
          </a:prstGeom>
          <a:noFill/>
        </p:spPr>
      </p:pic>
    </p:spTree>
    <p:extLst>
      <p:ext uri="{BB962C8B-B14F-4D97-AF65-F5344CB8AC3E}">
        <p14:creationId xmlns:p14="http://schemas.microsoft.com/office/powerpoint/2010/main" val="2439283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069">
                                            <p:bg/>
                                          </p:spTgt>
                                        </p:tgtEl>
                                        <p:attrNameLst>
                                          <p:attrName>style.visibility</p:attrName>
                                        </p:attrNameLst>
                                      </p:cBhvr>
                                      <p:to>
                                        <p:strVal val="visible"/>
                                      </p:to>
                                    </p:set>
                                    <p:animEffect transition="in" filter="fade">
                                      <p:cBhvr>
                                        <p:cTn id="7" dur="1000"/>
                                        <p:tgtEl>
                                          <p:spTgt spid="88069">
                                            <p:bg/>
                                          </p:spTgt>
                                        </p:tgtEl>
                                      </p:cBhvr>
                                    </p:animEffect>
                                    <p:anim calcmode="lin" valueType="num">
                                      <p:cBhvr>
                                        <p:cTn id="8" dur="1000" fill="hold"/>
                                        <p:tgtEl>
                                          <p:spTgt spid="88069">
                                            <p:bg/>
                                          </p:spTgt>
                                        </p:tgtEl>
                                        <p:attrNameLst>
                                          <p:attrName>ppt_x</p:attrName>
                                        </p:attrNameLst>
                                      </p:cBhvr>
                                      <p:tavLst>
                                        <p:tav tm="0">
                                          <p:val>
                                            <p:strVal val="#ppt_x"/>
                                          </p:val>
                                        </p:tav>
                                        <p:tav tm="100000">
                                          <p:val>
                                            <p:strVal val="#ppt_x"/>
                                          </p:val>
                                        </p:tav>
                                      </p:tavLst>
                                    </p:anim>
                                    <p:anim calcmode="lin" valueType="num">
                                      <p:cBhvr>
                                        <p:cTn id="9" dur="1000" fill="hold"/>
                                        <p:tgtEl>
                                          <p:spTgt spid="8806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069">
                                            <p:txEl>
                                              <p:pRg st="0" end="0"/>
                                            </p:txEl>
                                          </p:spTgt>
                                        </p:tgtEl>
                                        <p:attrNameLst>
                                          <p:attrName>style.visibility</p:attrName>
                                        </p:attrNameLst>
                                      </p:cBhvr>
                                      <p:to>
                                        <p:strVal val="visible"/>
                                      </p:to>
                                    </p:set>
                                    <p:animEffect transition="in" filter="fade">
                                      <p:cBhvr>
                                        <p:cTn id="14" dur="1000"/>
                                        <p:tgtEl>
                                          <p:spTgt spid="88069">
                                            <p:txEl>
                                              <p:pRg st="0" end="0"/>
                                            </p:txEl>
                                          </p:spTgt>
                                        </p:tgtEl>
                                      </p:cBhvr>
                                    </p:animEffect>
                                    <p:anim calcmode="lin" valueType="num">
                                      <p:cBhvr>
                                        <p:cTn id="15" dur="1000" fill="hold"/>
                                        <p:tgtEl>
                                          <p:spTgt spid="8806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80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8069">
                                            <p:txEl>
                                              <p:pRg st="1" end="1"/>
                                            </p:txEl>
                                          </p:spTgt>
                                        </p:tgtEl>
                                        <p:attrNameLst>
                                          <p:attrName>style.visibility</p:attrName>
                                        </p:attrNameLst>
                                      </p:cBhvr>
                                      <p:to>
                                        <p:strVal val="visible"/>
                                      </p:to>
                                    </p:set>
                                    <p:animEffect transition="in" filter="fade">
                                      <p:cBhvr>
                                        <p:cTn id="21" dur="1000"/>
                                        <p:tgtEl>
                                          <p:spTgt spid="88069">
                                            <p:txEl>
                                              <p:pRg st="1" end="1"/>
                                            </p:txEl>
                                          </p:spTgt>
                                        </p:tgtEl>
                                      </p:cBhvr>
                                    </p:animEffect>
                                    <p:anim calcmode="lin" valueType="num">
                                      <p:cBhvr>
                                        <p:cTn id="22" dur="1000" fill="hold"/>
                                        <p:tgtEl>
                                          <p:spTgt spid="8806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80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8069">
                                            <p:txEl>
                                              <p:pRg st="2" end="2"/>
                                            </p:txEl>
                                          </p:spTgt>
                                        </p:tgtEl>
                                        <p:attrNameLst>
                                          <p:attrName>style.visibility</p:attrName>
                                        </p:attrNameLst>
                                      </p:cBhvr>
                                      <p:to>
                                        <p:strVal val="visible"/>
                                      </p:to>
                                    </p:set>
                                    <p:animEffect transition="in" filter="fade">
                                      <p:cBhvr>
                                        <p:cTn id="28" dur="1000"/>
                                        <p:tgtEl>
                                          <p:spTgt spid="88069">
                                            <p:txEl>
                                              <p:pRg st="2" end="2"/>
                                            </p:txEl>
                                          </p:spTgt>
                                        </p:tgtEl>
                                      </p:cBhvr>
                                    </p:animEffect>
                                    <p:anim calcmode="lin" valueType="num">
                                      <p:cBhvr>
                                        <p:cTn id="29" dur="1000" fill="hold"/>
                                        <p:tgtEl>
                                          <p:spTgt spid="8806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80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8069">
                                            <p:txEl>
                                              <p:pRg st="3" end="3"/>
                                            </p:txEl>
                                          </p:spTgt>
                                        </p:tgtEl>
                                        <p:attrNameLst>
                                          <p:attrName>style.visibility</p:attrName>
                                        </p:attrNameLst>
                                      </p:cBhvr>
                                      <p:to>
                                        <p:strVal val="visible"/>
                                      </p:to>
                                    </p:set>
                                    <p:animEffect transition="in" filter="fade">
                                      <p:cBhvr>
                                        <p:cTn id="35" dur="1000"/>
                                        <p:tgtEl>
                                          <p:spTgt spid="88069">
                                            <p:txEl>
                                              <p:pRg st="3" end="3"/>
                                            </p:txEl>
                                          </p:spTgt>
                                        </p:tgtEl>
                                      </p:cBhvr>
                                    </p:animEffect>
                                    <p:anim calcmode="lin" valueType="num">
                                      <p:cBhvr>
                                        <p:cTn id="36" dur="1000" fill="hold"/>
                                        <p:tgtEl>
                                          <p:spTgt spid="8806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806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8069">
                                            <p:txEl>
                                              <p:pRg st="4" end="4"/>
                                            </p:txEl>
                                          </p:spTgt>
                                        </p:tgtEl>
                                        <p:attrNameLst>
                                          <p:attrName>style.visibility</p:attrName>
                                        </p:attrNameLst>
                                      </p:cBhvr>
                                      <p:to>
                                        <p:strVal val="visible"/>
                                      </p:to>
                                    </p:set>
                                    <p:animEffect transition="in" filter="fade">
                                      <p:cBhvr>
                                        <p:cTn id="42" dur="1000"/>
                                        <p:tgtEl>
                                          <p:spTgt spid="88069">
                                            <p:txEl>
                                              <p:pRg st="4" end="4"/>
                                            </p:txEl>
                                          </p:spTgt>
                                        </p:tgtEl>
                                      </p:cBhvr>
                                    </p:animEffect>
                                    <p:anim calcmode="lin" valueType="num">
                                      <p:cBhvr>
                                        <p:cTn id="43" dur="1000" fill="hold"/>
                                        <p:tgtEl>
                                          <p:spTgt spid="8806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806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8069">
                                            <p:txEl>
                                              <p:pRg st="5" end="5"/>
                                            </p:txEl>
                                          </p:spTgt>
                                        </p:tgtEl>
                                        <p:attrNameLst>
                                          <p:attrName>style.visibility</p:attrName>
                                        </p:attrNameLst>
                                      </p:cBhvr>
                                      <p:to>
                                        <p:strVal val="visible"/>
                                      </p:to>
                                    </p:set>
                                    <p:animEffect transition="in" filter="fade">
                                      <p:cBhvr>
                                        <p:cTn id="49" dur="1000"/>
                                        <p:tgtEl>
                                          <p:spTgt spid="88069">
                                            <p:txEl>
                                              <p:pRg st="5" end="5"/>
                                            </p:txEl>
                                          </p:spTgt>
                                        </p:tgtEl>
                                      </p:cBhvr>
                                    </p:animEffect>
                                    <p:anim calcmode="lin" valueType="num">
                                      <p:cBhvr>
                                        <p:cTn id="50" dur="1000" fill="hold"/>
                                        <p:tgtEl>
                                          <p:spTgt spid="8806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806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2067</TotalTime>
  <Words>1280</Words>
  <Application>Microsoft Office PowerPoint</Application>
  <PresentationFormat>On-screen Show (4:3)</PresentationFormat>
  <Paragraphs>148</Paragraphs>
  <Slides>22</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Corbel</vt:lpstr>
      <vt:lpstr>Georgia</vt:lpstr>
      <vt:lpstr>Times New Roman</vt:lpstr>
      <vt:lpstr>Wingdings</vt:lpstr>
      <vt:lpstr>Depth</vt:lpstr>
      <vt:lpstr>1_Depth</vt:lpstr>
      <vt:lpstr>Office Theme</vt:lpstr>
      <vt:lpstr>2_Depth</vt:lpstr>
      <vt:lpstr>A Study Of  The Book Of Revelation</vt:lpstr>
      <vt:lpstr>Resources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48</cp:revision>
  <cp:lastPrinted>2020-06-08T02:25:27Z</cp:lastPrinted>
  <dcterms:created xsi:type="dcterms:W3CDTF">2020-05-31T01:07:30Z</dcterms:created>
  <dcterms:modified xsi:type="dcterms:W3CDTF">2020-06-08T02:25:31Z</dcterms:modified>
</cp:coreProperties>
</file>